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298" r:id="rId3"/>
    <p:sldId id="258" r:id="rId4"/>
    <p:sldId id="259" r:id="rId5"/>
    <p:sldId id="262" r:id="rId6"/>
    <p:sldId id="300" r:id="rId7"/>
    <p:sldId id="263" r:id="rId8"/>
    <p:sldId id="299" r:id="rId9"/>
    <p:sldId id="264" r:id="rId10"/>
    <p:sldId id="265" r:id="rId11"/>
    <p:sldId id="301" r:id="rId12"/>
    <p:sldId id="311" r:id="rId13"/>
    <p:sldId id="302" r:id="rId14"/>
    <p:sldId id="337" r:id="rId15"/>
    <p:sldId id="303" r:id="rId16"/>
    <p:sldId id="310" r:id="rId17"/>
    <p:sldId id="338" r:id="rId18"/>
    <p:sldId id="304" r:id="rId19"/>
    <p:sldId id="339" r:id="rId20"/>
    <p:sldId id="305" r:id="rId21"/>
    <p:sldId id="306" r:id="rId22"/>
    <p:sldId id="307" r:id="rId23"/>
    <p:sldId id="308" r:id="rId24"/>
    <p:sldId id="319" r:id="rId25"/>
    <p:sldId id="320" r:id="rId26"/>
    <p:sldId id="321" r:id="rId27"/>
    <p:sldId id="277" r:id="rId28"/>
    <p:sldId id="327" r:id="rId29"/>
    <p:sldId id="312" r:id="rId30"/>
    <p:sldId id="313" r:id="rId31"/>
    <p:sldId id="314" r:id="rId32"/>
    <p:sldId id="315" r:id="rId33"/>
    <p:sldId id="328" r:id="rId34"/>
    <p:sldId id="325" r:id="rId35"/>
    <p:sldId id="316" r:id="rId36"/>
    <p:sldId id="326" r:id="rId37"/>
    <p:sldId id="329" r:id="rId38"/>
    <p:sldId id="317" r:id="rId39"/>
    <p:sldId id="318" r:id="rId40"/>
    <p:sldId id="322" r:id="rId41"/>
    <p:sldId id="323" r:id="rId42"/>
    <p:sldId id="324" r:id="rId43"/>
    <p:sldId id="330" r:id="rId44"/>
    <p:sldId id="331" r:id="rId45"/>
    <p:sldId id="332" r:id="rId46"/>
    <p:sldId id="335" r:id="rId47"/>
    <p:sldId id="336" r:id="rId48"/>
    <p:sldId id="333" r:id="rId49"/>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756" y="-108"/>
      </p:cViewPr>
      <p:guideLst>
        <p:guide orient="horz" pos="2880"/>
        <p:guide pos="216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29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6905625" y="0"/>
            <a:ext cx="5283200" cy="342900"/>
          </a:xfrm>
          <a:prstGeom prst="rect">
            <a:avLst/>
          </a:prstGeom>
        </p:spPr>
        <p:txBody>
          <a:bodyPr vert="horz" lIns="91440" tIns="45720" rIns="91440" bIns="45720" rtlCol="0"/>
          <a:lstStyle>
            <a:lvl1pPr algn="r">
              <a:defRPr sz="1200"/>
            </a:lvl1pPr>
          </a:lstStyle>
          <a:p>
            <a:fld id="{88A78087-2214-4151-A5A2-CA345822444C}" type="datetimeFigureOut">
              <a:rPr lang="en-US" smtClean="0"/>
              <a:pPr/>
              <a:t>6/13/2018</a:t>
            </a:fld>
            <a:endParaRPr lang="en-US" dirty="0"/>
          </a:p>
        </p:txBody>
      </p:sp>
      <p:sp>
        <p:nvSpPr>
          <p:cNvPr id="4" name="Slide Image Placeholder 3"/>
          <p:cNvSpPr>
            <a:spLocks noGrp="1" noRot="1" noChangeAspect="1"/>
          </p:cNvSpPr>
          <p:nvPr>
            <p:ph type="sldImg" idx="2"/>
          </p:nvPr>
        </p:nvSpPr>
        <p:spPr>
          <a:xfrm>
            <a:off x="3810000" y="514350"/>
            <a:ext cx="4572000" cy="25717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1219200" y="3257550"/>
            <a:ext cx="975360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513"/>
            <a:ext cx="5283200" cy="3429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6905625" y="6513513"/>
            <a:ext cx="5283200" cy="342900"/>
          </a:xfrm>
          <a:prstGeom prst="rect">
            <a:avLst/>
          </a:prstGeom>
        </p:spPr>
        <p:txBody>
          <a:bodyPr vert="horz" lIns="91440" tIns="45720" rIns="91440" bIns="45720" rtlCol="0" anchor="b"/>
          <a:lstStyle>
            <a:lvl1pPr algn="r">
              <a:defRPr sz="1200"/>
            </a:lvl1pPr>
          </a:lstStyle>
          <a:p>
            <a:fld id="{56E9DF33-E6FD-4CC3-BD6F-4C5C534D6ADF}" type="slidenum">
              <a:rPr lang="en-US" smtClean="0"/>
              <a:pPr/>
              <a:t>‹#›</a:t>
            </a:fld>
            <a:endParaRPr lang="en-US" dirty="0"/>
          </a:p>
        </p:txBody>
      </p:sp>
    </p:spTree>
    <p:extLst>
      <p:ext uri="{BB962C8B-B14F-4D97-AF65-F5344CB8AC3E}">
        <p14:creationId xmlns:p14="http://schemas.microsoft.com/office/powerpoint/2010/main" xmlns="" val="759038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E9DF33-E6FD-4CC3-BD6F-4C5C534D6ADF}" type="slidenum">
              <a:rPr lang="en-US" smtClean="0"/>
              <a:pPr/>
              <a:t>15</a:t>
            </a:fld>
            <a:endParaRPr lang="en-US" dirty="0"/>
          </a:p>
        </p:txBody>
      </p:sp>
    </p:spTree>
    <p:extLst>
      <p:ext uri="{BB962C8B-B14F-4D97-AF65-F5344CB8AC3E}">
        <p14:creationId xmlns:p14="http://schemas.microsoft.com/office/powerpoint/2010/main" xmlns="" val="265686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2000" b="0" i="0">
                <a:solidFill>
                  <a:srgbClr val="888888"/>
                </a:solidFill>
                <a:latin typeface="Calibri"/>
                <a:cs typeface="Calibri"/>
              </a:defRPr>
            </a:lvl1pPr>
          </a:lstStyle>
          <a:p>
            <a:pPr marL="12700">
              <a:lnSpc>
                <a:spcPts val="2005"/>
              </a:lnSpc>
            </a:pPr>
            <a:r>
              <a:rPr spc="-10" dirty="0"/>
              <a:t>Internet </a:t>
            </a:r>
            <a:r>
              <a:rPr spc="-5" dirty="0"/>
              <a:t>of Things </a:t>
            </a:r>
            <a:r>
              <a:rPr spc="-15" dirty="0"/>
              <a:t>for </a:t>
            </a:r>
            <a:r>
              <a:rPr spc="-5" dirty="0"/>
              <a:t>Smart</a:t>
            </a:r>
            <a:r>
              <a:rPr spc="10" dirty="0"/>
              <a:t> </a:t>
            </a:r>
            <a:r>
              <a:rPr spc="-5" dirty="0"/>
              <a:t>Cities</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6/13/2018</a:t>
            </a:fld>
            <a:endParaRPr lang="en-US" dirty="0"/>
          </a:p>
        </p:txBody>
      </p:sp>
      <p:sp>
        <p:nvSpPr>
          <p:cNvPr id="6" name="Holder 6"/>
          <p:cNvSpPr>
            <a:spLocks noGrp="1"/>
          </p:cNvSpPr>
          <p:nvPr>
            <p:ph type="sldNum" sz="quarter" idx="7"/>
          </p:nvPr>
        </p:nvSpPr>
        <p:spPr/>
        <p:txBody>
          <a:bodyPr lIns="0" tIns="0" rIns="0" bIns="0"/>
          <a:lstStyle>
            <a:lvl1pPr>
              <a:defRPr sz="4000" b="0" i="0">
                <a:solidFill>
                  <a:srgbClr val="888888"/>
                </a:solidFill>
                <a:latin typeface="Calibri"/>
                <a:cs typeface="Calibri"/>
              </a:defRPr>
            </a:lvl1pPr>
          </a:lstStyle>
          <a:p>
            <a:pPr marL="282575">
              <a:lnSpc>
                <a:spcPts val="3900"/>
              </a:lnSpc>
            </a:pPr>
            <a:fld id="{81D60167-4931-47E6-BA6A-407CBD079E47}" type="slidenum">
              <a:rPr spc="-5" dirty="0"/>
              <a:pPr marL="282575">
                <a:lnSpc>
                  <a:spcPts val="3900"/>
                </a:lnSpc>
              </a:pPr>
              <a:t>‹#›</a:t>
            </a:fld>
            <a:endParaRPr spc="-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rgbClr val="44536A"/>
                </a:solidFill>
                <a:latin typeface="Calibri Light"/>
                <a:cs typeface="Calibri Light"/>
              </a:defRPr>
            </a:lvl1pPr>
          </a:lstStyle>
          <a:p>
            <a:endParaRPr/>
          </a:p>
        </p:txBody>
      </p:sp>
      <p:sp>
        <p:nvSpPr>
          <p:cNvPr id="3" name="Holder 3"/>
          <p:cNvSpPr>
            <a:spLocks noGrp="1"/>
          </p:cNvSpPr>
          <p:nvPr>
            <p:ph type="body" idx="1"/>
          </p:nvPr>
        </p:nvSpPr>
        <p:spPr/>
        <p:txBody>
          <a:bodyPr lIns="0" tIns="0" rIns="0" bIns="0"/>
          <a:lstStyle>
            <a:lvl1pPr>
              <a:defRPr sz="4000" b="0" i="0">
                <a:solidFill>
                  <a:srgbClr val="843B0C"/>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2000" b="0" i="0">
                <a:solidFill>
                  <a:srgbClr val="888888"/>
                </a:solidFill>
                <a:latin typeface="Calibri"/>
                <a:cs typeface="Calibri"/>
              </a:defRPr>
            </a:lvl1pPr>
          </a:lstStyle>
          <a:p>
            <a:pPr marL="12700">
              <a:lnSpc>
                <a:spcPts val="2005"/>
              </a:lnSpc>
            </a:pPr>
            <a:r>
              <a:rPr spc="-10" dirty="0"/>
              <a:t>Internet </a:t>
            </a:r>
            <a:r>
              <a:rPr spc="-5" dirty="0"/>
              <a:t>of Things </a:t>
            </a:r>
            <a:r>
              <a:rPr spc="-15" dirty="0"/>
              <a:t>for </a:t>
            </a:r>
            <a:r>
              <a:rPr spc="-5" dirty="0"/>
              <a:t>Smart</a:t>
            </a:r>
            <a:r>
              <a:rPr spc="10" dirty="0"/>
              <a:t> </a:t>
            </a:r>
            <a:r>
              <a:rPr spc="-5" dirty="0"/>
              <a:t>Cities</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6/13/2018</a:t>
            </a:fld>
            <a:endParaRPr lang="en-US" dirty="0"/>
          </a:p>
        </p:txBody>
      </p:sp>
      <p:sp>
        <p:nvSpPr>
          <p:cNvPr id="6" name="Holder 6"/>
          <p:cNvSpPr>
            <a:spLocks noGrp="1"/>
          </p:cNvSpPr>
          <p:nvPr>
            <p:ph type="sldNum" sz="quarter" idx="7"/>
          </p:nvPr>
        </p:nvSpPr>
        <p:spPr/>
        <p:txBody>
          <a:bodyPr lIns="0" tIns="0" rIns="0" bIns="0"/>
          <a:lstStyle>
            <a:lvl1pPr>
              <a:defRPr sz="4000" b="0" i="0">
                <a:solidFill>
                  <a:srgbClr val="888888"/>
                </a:solidFill>
                <a:latin typeface="Calibri"/>
                <a:cs typeface="Calibri"/>
              </a:defRPr>
            </a:lvl1pPr>
          </a:lstStyle>
          <a:p>
            <a:pPr marL="282575">
              <a:lnSpc>
                <a:spcPts val="3900"/>
              </a:lnSpc>
            </a:pPr>
            <a:fld id="{81D60167-4931-47E6-BA6A-407CBD079E47}" type="slidenum">
              <a:rPr spc="-5" dirty="0"/>
              <a:pPr marL="282575">
                <a:lnSpc>
                  <a:spcPts val="3900"/>
                </a:lnSpc>
              </a:pPr>
              <a:t>‹#›</a:t>
            </a:fld>
            <a:endParaRPr spc="-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rgbClr val="44536A"/>
                </a:solidFill>
                <a:latin typeface="Calibri Light"/>
                <a:cs typeface="Calibri Light"/>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48527" y="1394967"/>
            <a:ext cx="5024755" cy="4522470"/>
          </a:xfrm>
          <a:prstGeom prst="rect">
            <a:avLst/>
          </a:prstGeom>
        </p:spPr>
        <p:txBody>
          <a:bodyPr wrap="square" lIns="0" tIns="0" rIns="0" bIns="0">
            <a:spAutoFit/>
          </a:bodyPr>
          <a:lstStyle>
            <a:lvl1pPr>
              <a:defRPr sz="3200" b="1" i="0">
                <a:solidFill>
                  <a:srgbClr val="843B0C"/>
                </a:solidFill>
                <a:latin typeface="Calibri"/>
                <a:cs typeface="Calibri"/>
              </a:defRPr>
            </a:lvl1pPr>
          </a:lstStyle>
          <a:p>
            <a:endParaRPr/>
          </a:p>
        </p:txBody>
      </p:sp>
      <p:sp>
        <p:nvSpPr>
          <p:cNvPr id="5" name="Holder 5"/>
          <p:cNvSpPr>
            <a:spLocks noGrp="1"/>
          </p:cNvSpPr>
          <p:nvPr>
            <p:ph type="ftr" sz="quarter" idx="5"/>
          </p:nvPr>
        </p:nvSpPr>
        <p:spPr/>
        <p:txBody>
          <a:bodyPr lIns="0" tIns="0" rIns="0" bIns="0"/>
          <a:lstStyle>
            <a:lvl1pPr>
              <a:defRPr sz="2000" b="0" i="0">
                <a:solidFill>
                  <a:srgbClr val="888888"/>
                </a:solidFill>
                <a:latin typeface="Calibri"/>
                <a:cs typeface="Calibri"/>
              </a:defRPr>
            </a:lvl1pPr>
          </a:lstStyle>
          <a:p>
            <a:pPr marL="12700">
              <a:lnSpc>
                <a:spcPts val="2005"/>
              </a:lnSpc>
            </a:pPr>
            <a:r>
              <a:rPr spc="-10" dirty="0"/>
              <a:t>Internet </a:t>
            </a:r>
            <a:r>
              <a:rPr spc="-5" dirty="0"/>
              <a:t>of Things </a:t>
            </a:r>
            <a:r>
              <a:rPr spc="-15" dirty="0"/>
              <a:t>for </a:t>
            </a:r>
            <a:r>
              <a:rPr spc="-5" dirty="0"/>
              <a:t>Smart</a:t>
            </a:r>
            <a:r>
              <a:rPr spc="10" dirty="0"/>
              <a:t> </a:t>
            </a:r>
            <a:r>
              <a:rPr spc="-5" dirty="0"/>
              <a:t>Cities</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6/13/2018</a:t>
            </a:fld>
            <a:endParaRPr lang="en-US" dirty="0"/>
          </a:p>
        </p:txBody>
      </p:sp>
      <p:sp>
        <p:nvSpPr>
          <p:cNvPr id="7" name="Holder 7"/>
          <p:cNvSpPr>
            <a:spLocks noGrp="1"/>
          </p:cNvSpPr>
          <p:nvPr>
            <p:ph type="sldNum" sz="quarter" idx="7"/>
          </p:nvPr>
        </p:nvSpPr>
        <p:spPr/>
        <p:txBody>
          <a:bodyPr lIns="0" tIns="0" rIns="0" bIns="0"/>
          <a:lstStyle>
            <a:lvl1pPr>
              <a:defRPr sz="4000" b="0" i="0">
                <a:solidFill>
                  <a:srgbClr val="888888"/>
                </a:solidFill>
                <a:latin typeface="Calibri"/>
                <a:cs typeface="Calibri"/>
              </a:defRPr>
            </a:lvl1pPr>
          </a:lstStyle>
          <a:p>
            <a:pPr marL="282575">
              <a:lnSpc>
                <a:spcPts val="3900"/>
              </a:lnSpc>
            </a:pPr>
            <a:fld id="{81D60167-4931-47E6-BA6A-407CBD079E47}" type="slidenum">
              <a:rPr spc="-5" dirty="0"/>
              <a:pPr marL="282575">
                <a:lnSpc>
                  <a:spcPts val="3900"/>
                </a:lnSpc>
              </a:pPr>
              <a:t>‹#›</a:t>
            </a:fld>
            <a:endParaRPr spc="-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rgbClr val="44536A"/>
                </a:solidFill>
                <a:latin typeface="Calibri Light"/>
                <a:cs typeface="Calibri Light"/>
              </a:defRPr>
            </a:lvl1pPr>
          </a:lstStyle>
          <a:p>
            <a:endParaRPr/>
          </a:p>
        </p:txBody>
      </p:sp>
      <p:sp>
        <p:nvSpPr>
          <p:cNvPr id="3" name="Holder 3"/>
          <p:cNvSpPr>
            <a:spLocks noGrp="1"/>
          </p:cNvSpPr>
          <p:nvPr>
            <p:ph type="ftr" sz="quarter" idx="5"/>
          </p:nvPr>
        </p:nvSpPr>
        <p:spPr/>
        <p:txBody>
          <a:bodyPr lIns="0" tIns="0" rIns="0" bIns="0"/>
          <a:lstStyle>
            <a:lvl1pPr>
              <a:defRPr sz="2000" b="0" i="0">
                <a:solidFill>
                  <a:srgbClr val="888888"/>
                </a:solidFill>
                <a:latin typeface="Calibri"/>
                <a:cs typeface="Calibri"/>
              </a:defRPr>
            </a:lvl1pPr>
          </a:lstStyle>
          <a:p>
            <a:pPr marL="12700">
              <a:lnSpc>
                <a:spcPts val="2005"/>
              </a:lnSpc>
            </a:pPr>
            <a:r>
              <a:rPr spc="-10" dirty="0"/>
              <a:t>Internet </a:t>
            </a:r>
            <a:r>
              <a:rPr spc="-5" dirty="0"/>
              <a:t>of Things </a:t>
            </a:r>
            <a:r>
              <a:rPr spc="-15" dirty="0"/>
              <a:t>for </a:t>
            </a:r>
            <a:r>
              <a:rPr spc="-5" dirty="0"/>
              <a:t>Smart</a:t>
            </a:r>
            <a:r>
              <a:rPr spc="10" dirty="0"/>
              <a:t> </a:t>
            </a:r>
            <a:r>
              <a:rPr spc="-5" dirty="0"/>
              <a:t>Cities</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6/13/2018</a:t>
            </a:fld>
            <a:endParaRPr lang="en-US" dirty="0"/>
          </a:p>
        </p:txBody>
      </p:sp>
      <p:sp>
        <p:nvSpPr>
          <p:cNvPr id="5" name="Holder 5"/>
          <p:cNvSpPr>
            <a:spLocks noGrp="1"/>
          </p:cNvSpPr>
          <p:nvPr>
            <p:ph type="sldNum" sz="quarter" idx="7"/>
          </p:nvPr>
        </p:nvSpPr>
        <p:spPr/>
        <p:txBody>
          <a:bodyPr lIns="0" tIns="0" rIns="0" bIns="0"/>
          <a:lstStyle>
            <a:lvl1pPr>
              <a:defRPr sz="4000" b="0" i="0">
                <a:solidFill>
                  <a:srgbClr val="888888"/>
                </a:solidFill>
                <a:latin typeface="Calibri"/>
                <a:cs typeface="Calibri"/>
              </a:defRPr>
            </a:lvl1pPr>
          </a:lstStyle>
          <a:p>
            <a:pPr marL="282575">
              <a:lnSpc>
                <a:spcPts val="3900"/>
              </a:lnSpc>
            </a:pPr>
            <a:fld id="{81D60167-4931-47E6-BA6A-407CBD079E47}" type="slidenum">
              <a:rPr spc="-5" dirty="0"/>
              <a:pPr marL="282575">
                <a:lnSpc>
                  <a:spcPts val="3900"/>
                </a:lnSpc>
              </a:pPr>
              <a:t>‹#›</a:t>
            </a:fld>
            <a:endParaRPr spc="-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2000" b="0" i="0">
                <a:solidFill>
                  <a:srgbClr val="888888"/>
                </a:solidFill>
                <a:latin typeface="Calibri"/>
                <a:cs typeface="Calibri"/>
              </a:defRPr>
            </a:lvl1pPr>
          </a:lstStyle>
          <a:p>
            <a:pPr marL="12700">
              <a:lnSpc>
                <a:spcPts val="2005"/>
              </a:lnSpc>
            </a:pPr>
            <a:r>
              <a:rPr spc="-10" dirty="0"/>
              <a:t>Internet </a:t>
            </a:r>
            <a:r>
              <a:rPr spc="-5" dirty="0"/>
              <a:t>of Things </a:t>
            </a:r>
            <a:r>
              <a:rPr spc="-15" dirty="0"/>
              <a:t>for </a:t>
            </a:r>
            <a:r>
              <a:rPr spc="-5" dirty="0"/>
              <a:t>Smart</a:t>
            </a:r>
            <a:r>
              <a:rPr spc="10" dirty="0"/>
              <a:t> </a:t>
            </a:r>
            <a:r>
              <a:rPr spc="-5" dirty="0"/>
              <a:t>Cities</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6/13/2018</a:t>
            </a:fld>
            <a:endParaRPr lang="en-US" dirty="0"/>
          </a:p>
        </p:txBody>
      </p:sp>
      <p:sp>
        <p:nvSpPr>
          <p:cNvPr id="4" name="Holder 4"/>
          <p:cNvSpPr>
            <a:spLocks noGrp="1"/>
          </p:cNvSpPr>
          <p:nvPr>
            <p:ph type="sldNum" sz="quarter" idx="7"/>
          </p:nvPr>
        </p:nvSpPr>
        <p:spPr/>
        <p:txBody>
          <a:bodyPr lIns="0" tIns="0" rIns="0" bIns="0"/>
          <a:lstStyle>
            <a:lvl1pPr>
              <a:defRPr sz="4000" b="0" i="0">
                <a:solidFill>
                  <a:srgbClr val="888888"/>
                </a:solidFill>
                <a:latin typeface="Calibri"/>
                <a:cs typeface="Calibri"/>
              </a:defRPr>
            </a:lvl1pPr>
          </a:lstStyle>
          <a:p>
            <a:pPr marL="282575">
              <a:lnSpc>
                <a:spcPts val="3900"/>
              </a:lnSpc>
            </a:pPr>
            <a:fld id="{81D60167-4931-47E6-BA6A-407CBD079E47}" type="slidenum">
              <a:rPr spc="-5" dirty="0"/>
              <a:pPr marL="282575">
                <a:lnSpc>
                  <a:spcPts val="3900"/>
                </a:lnSpc>
              </a:pPr>
              <a:t>‹#›</a:t>
            </a:fld>
            <a:endParaRPr spc="-5"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18768" y="952753"/>
            <a:ext cx="10354462" cy="1061085"/>
          </a:xfrm>
          <a:prstGeom prst="rect">
            <a:avLst/>
          </a:prstGeom>
        </p:spPr>
        <p:txBody>
          <a:bodyPr wrap="square" lIns="0" tIns="0" rIns="0" bIns="0">
            <a:spAutoFit/>
          </a:bodyPr>
          <a:lstStyle>
            <a:lvl1pPr>
              <a:defRPr sz="4400" b="0" i="0">
                <a:solidFill>
                  <a:srgbClr val="44536A"/>
                </a:solidFill>
                <a:latin typeface="Calibri Light"/>
                <a:cs typeface="Calibri Light"/>
              </a:defRPr>
            </a:lvl1pPr>
          </a:lstStyle>
          <a:p>
            <a:endParaRPr/>
          </a:p>
        </p:txBody>
      </p:sp>
      <p:sp>
        <p:nvSpPr>
          <p:cNvPr id="3" name="Holder 3"/>
          <p:cNvSpPr>
            <a:spLocks noGrp="1"/>
          </p:cNvSpPr>
          <p:nvPr>
            <p:ph type="body" idx="1"/>
          </p:nvPr>
        </p:nvSpPr>
        <p:spPr>
          <a:xfrm>
            <a:off x="916939" y="1778253"/>
            <a:ext cx="10358120" cy="1962150"/>
          </a:xfrm>
          <a:prstGeom prst="rect">
            <a:avLst/>
          </a:prstGeom>
        </p:spPr>
        <p:txBody>
          <a:bodyPr wrap="square" lIns="0" tIns="0" rIns="0" bIns="0">
            <a:spAutoFit/>
          </a:bodyPr>
          <a:lstStyle>
            <a:lvl1pPr>
              <a:defRPr sz="4000" b="0" i="0">
                <a:solidFill>
                  <a:srgbClr val="843B0C"/>
                </a:solidFill>
                <a:latin typeface="Calibri"/>
                <a:cs typeface="Calibri"/>
              </a:defRPr>
            </a:lvl1pPr>
          </a:lstStyle>
          <a:p>
            <a:endParaRPr/>
          </a:p>
        </p:txBody>
      </p:sp>
      <p:sp>
        <p:nvSpPr>
          <p:cNvPr id="4" name="Holder 4"/>
          <p:cNvSpPr>
            <a:spLocks noGrp="1"/>
          </p:cNvSpPr>
          <p:nvPr>
            <p:ph type="ftr" sz="quarter" idx="5"/>
          </p:nvPr>
        </p:nvSpPr>
        <p:spPr>
          <a:xfrm>
            <a:off x="4344161" y="6422161"/>
            <a:ext cx="3503295" cy="280034"/>
          </a:xfrm>
          <a:prstGeom prst="rect">
            <a:avLst/>
          </a:prstGeom>
        </p:spPr>
        <p:txBody>
          <a:bodyPr wrap="square" lIns="0" tIns="0" rIns="0" bIns="0">
            <a:spAutoFit/>
          </a:bodyPr>
          <a:lstStyle>
            <a:lvl1pPr>
              <a:defRPr sz="2000" b="0" i="0">
                <a:solidFill>
                  <a:srgbClr val="888888"/>
                </a:solidFill>
                <a:latin typeface="Calibri"/>
                <a:cs typeface="Calibri"/>
              </a:defRPr>
            </a:lvl1pPr>
          </a:lstStyle>
          <a:p>
            <a:pPr marL="12700">
              <a:lnSpc>
                <a:spcPts val="2005"/>
              </a:lnSpc>
            </a:pPr>
            <a:r>
              <a:rPr spc="-10" dirty="0"/>
              <a:t>Internet </a:t>
            </a:r>
            <a:r>
              <a:rPr spc="-5" dirty="0"/>
              <a:t>of Things </a:t>
            </a:r>
            <a:r>
              <a:rPr spc="-15" dirty="0"/>
              <a:t>for </a:t>
            </a:r>
            <a:r>
              <a:rPr spc="-5" dirty="0"/>
              <a:t>Smart</a:t>
            </a:r>
            <a:r>
              <a:rPr spc="10" dirty="0"/>
              <a:t> </a:t>
            </a:r>
            <a:r>
              <a:rPr spc="-5" dirty="0"/>
              <a:t>Cities</a:t>
            </a: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6/13/2018</a:t>
            </a:fld>
            <a:endParaRPr lang="en-US" dirty="0"/>
          </a:p>
        </p:txBody>
      </p:sp>
      <p:sp>
        <p:nvSpPr>
          <p:cNvPr id="6" name="Holder 6"/>
          <p:cNvSpPr>
            <a:spLocks noGrp="1"/>
          </p:cNvSpPr>
          <p:nvPr>
            <p:ph type="sldNum" sz="quarter" idx="7"/>
          </p:nvPr>
        </p:nvSpPr>
        <p:spPr>
          <a:xfrm>
            <a:off x="10721593" y="6317538"/>
            <a:ext cx="566420" cy="533400"/>
          </a:xfrm>
          <a:prstGeom prst="rect">
            <a:avLst/>
          </a:prstGeom>
        </p:spPr>
        <p:txBody>
          <a:bodyPr wrap="square" lIns="0" tIns="0" rIns="0" bIns="0">
            <a:spAutoFit/>
          </a:bodyPr>
          <a:lstStyle>
            <a:lvl1pPr>
              <a:defRPr sz="4000" b="0" i="0">
                <a:solidFill>
                  <a:srgbClr val="888888"/>
                </a:solidFill>
                <a:latin typeface="Calibri"/>
                <a:cs typeface="Calibri"/>
              </a:defRPr>
            </a:lvl1pPr>
          </a:lstStyle>
          <a:p>
            <a:pPr marL="282575">
              <a:lnSpc>
                <a:spcPts val="3900"/>
              </a:lnSpc>
            </a:pPr>
            <a:fld id="{81D60167-4931-47E6-BA6A-407CBD079E47}" type="slidenum">
              <a:rPr spc="-5" dirty="0"/>
              <a:pPr marL="282575">
                <a:lnSpc>
                  <a:spcPts val="3900"/>
                </a:lnSpc>
              </a:pPr>
              <a:t>‹#›</a:t>
            </a:fld>
            <a:endParaRPr spc="-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4.xml"/><Relationship Id="rId4" Type="http://schemas.openxmlformats.org/officeDocument/2006/relationships/image" Target="../media/image56.jpeg"/></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jpeg"/><Relationship Id="rId18" Type="http://schemas.openxmlformats.org/officeDocument/2006/relationships/image" Target="../media/image20.jpe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image" Target="../media/image4.png"/><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jpe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19" Type="http://schemas.openxmlformats.org/officeDocument/2006/relationships/image" Target="../media/image21.jpe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914400" y="4544567"/>
            <a:ext cx="4389120" cy="1938655"/>
          </a:xfrm>
          <a:custGeom>
            <a:avLst/>
            <a:gdLst/>
            <a:ahLst/>
            <a:cxnLst/>
            <a:rect l="l" t="t" r="r" b="b"/>
            <a:pathLst>
              <a:path w="4389120" h="1938654">
                <a:moveTo>
                  <a:pt x="0" y="1938527"/>
                </a:moveTo>
                <a:lnTo>
                  <a:pt x="4389120" y="1938527"/>
                </a:lnTo>
                <a:lnTo>
                  <a:pt x="4389120" y="0"/>
                </a:lnTo>
                <a:lnTo>
                  <a:pt x="0" y="0"/>
                </a:lnTo>
                <a:lnTo>
                  <a:pt x="0" y="1938527"/>
                </a:lnTo>
                <a:close/>
              </a:path>
            </a:pathLst>
          </a:custGeom>
          <a:solidFill>
            <a:srgbClr val="FFFFFF">
              <a:alpha val="54899"/>
            </a:srgbClr>
          </a:solidFill>
        </p:spPr>
        <p:txBody>
          <a:bodyPr wrap="square" lIns="0" tIns="0" rIns="0" bIns="0" rtlCol="0"/>
          <a:lstStyle/>
          <a:p>
            <a:endParaRPr dirty="0"/>
          </a:p>
        </p:txBody>
      </p:sp>
      <p:sp>
        <p:nvSpPr>
          <p:cNvPr id="5" name="object 5"/>
          <p:cNvSpPr txBox="1"/>
          <p:nvPr/>
        </p:nvSpPr>
        <p:spPr>
          <a:xfrm>
            <a:off x="457200" y="4544567"/>
            <a:ext cx="3133090" cy="369332"/>
          </a:xfrm>
          <a:prstGeom prst="rect">
            <a:avLst/>
          </a:prstGeom>
        </p:spPr>
        <p:txBody>
          <a:bodyPr vert="horz" wrap="square" lIns="0" tIns="0" rIns="0" bIns="0" rtlCol="0">
            <a:spAutoFit/>
          </a:bodyPr>
          <a:lstStyle/>
          <a:p>
            <a:pPr marL="12700">
              <a:lnSpc>
                <a:spcPct val="100000"/>
              </a:lnSpc>
            </a:pPr>
            <a:r>
              <a:rPr lang="en-US" sz="2400" b="1" spc="-5" dirty="0" smtClean="0">
                <a:solidFill>
                  <a:schemeClr val="accent5"/>
                </a:solidFill>
                <a:latin typeface="Calibri"/>
                <a:cs typeface="Calibri"/>
              </a:rPr>
              <a:t>       </a:t>
            </a:r>
            <a:endParaRPr sz="2400" dirty="0">
              <a:solidFill>
                <a:schemeClr val="accent5"/>
              </a:solidFill>
              <a:latin typeface="Arial"/>
              <a:cs typeface="Arial"/>
            </a:endParaRPr>
          </a:p>
        </p:txBody>
      </p:sp>
      <p:pic>
        <p:nvPicPr>
          <p:cNvPr id="1028" name="Picture 4" descr="Image result for iot smart city"/>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81000" y="685800"/>
            <a:ext cx="10955973" cy="5486400"/>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0" y="685800"/>
            <a:ext cx="10354462" cy="923330"/>
          </a:xfrm>
          <a:prstGeom prst="rect">
            <a:avLst/>
          </a:prstGeom>
        </p:spPr>
        <p:txBody>
          <a:bodyPr vert="horz" wrap="square" lIns="0" tIns="0" rIns="0" bIns="0" rtlCol="0">
            <a:spAutoFit/>
          </a:bodyPr>
          <a:lstStyle/>
          <a:p>
            <a:pPr marL="12700">
              <a:lnSpc>
                <a:spcPct val="100000"/>
              </a:lnSpc>
            </a:pPr>
            <a:r>
              <a:rPr lang="en-US" sz="6000" b="1" dirty="0" smtClean="0">
                <a:solidFill>
                  <a:schemeClr val="accent1"/>
                </a:solidFill>
              </a:rPr>
              <a:t>Jamshedpur – A Smart City</a:t>
            </a:r>
            <a:endParaRPr sz="6000" b="1" dirty="0">
              <a:solidFill>
                <a:schemeClr val="accent1"/>
              </a:solidFill>
            </a:endParaRPr>
          </a:p>
        </p:txBody>
      </p:sp>
      <p:sp>
        <p:nvSpPr>
          <p:cNvPr id="4" name="object 4"/>
          <p:cNvSpPr txBox="1"/>
          <p:nvPr/>
        </p:nvSpPr>
        <p:spPr>
          <a:xfrm>
            <a:off x="918768" y="2052954"/>
            <a:ext cx="6015432" cy="4719241"/>
          </a:xfrm>
          <a:prstGeom prst="rect">
            <a:avLst/>
          </a:prstGeom>
        </p:spPr>
        <p:txBody>
          <a:bodyPr vert="horz" wrap="square" lIns="0" tIns="0" rIns="0" bIns="0" rtlCol="0">
            <a:spAutoFit/>
          </a:bodyPr>
          <a:lstStyle/>
          <a:p>
            <a:pPr marL="12700">
              <a:lnSpc>
                <a:spcPct val="100000"/>
              </a:lnSpc>
              <a:spcBef>
                <a:spcPts val="730"/>
              </a:spcBef>
              <a:tabLst>
                <a:tab pos="299085" algn="l"/>
                <a:tab pos="299720" algn="l"/>
              </a:tabLst>
            </a:pPr>
            <a:r>
              <a:rPr lang="en-US" sz="3600" b="1" spc="-35" dirty="0" smtClean="0">
                <a:latin typeface="Calibri"/>
                <a:cs typeface="Calibri"/>
              </a:rPr>
              <a:t>Successful Initiatives </a:t>
            </a:r>
          </a:p>
          <a:p>
            <a:pPr marL="469900" indent="-457200">
              <a:lnSpc>
                <a:spcPct val="100000"/>
              </a:lnSpc>
              <a:spcBef>
                <a:spcPts val="730"/>
              </a:spcBef>
              <a:buFont typeface="Arial" pitchFamily="34" charset="0"/>
              <a:buChar char="•"/>
              <a:tabLst>
                <a:tab pos="299085" algn="l"/>
                <a:tab pos="299720" algn="l"/>
              </a:tabLst>
            </a:pPr>
            <a:r>
              <a:rPr lang="en-US" sz="2800" spc="-35" dirty="0" smtClean="0">
                <a:latin typeface="Calibri"/>
                <a:cs typeface="Calibri"/>
              </a:rPr>
              <a:t>Smart Bins</a:t>
            </a:r>
            <a:endParaRPr sz="2800" dirty="0">
              <a:latin typeface="Calibri"/>
              <a:cs typeface="Calibri"/>
            </a:endParaRPr>
          </a:p>
          <a:p>
            <a:pPr marL="299085" indent="-286385">
              <a:lnSpc>
                <a:spcPct val="100000"/>
              </a:lnSpc>
              <a:spcBef>
                <a:spcPts val="745"/>
              </a:spcBef>
              <a:buFont typeface="Arial"/>
              <a:buChar char="•"/>
              <a:tabLst>
                <a:tab pos="299085" algn="l"/>
                <a:tab pos="299720" algn="l"/>
              </a:tabLst>
            </a:pPr>
            <a:r>
              <a:rPr sz="2800" spc="-5" dirty="0" smtClean="0">
                <a:latin typeface="Calibri"/>
                <a:cs typeface="Calibri"/>
              </a:rPr>
              <a:t>Smart</a:t>
            </a:r>
            <a:r>
              <a:rPr sz="2800" spc="-80" dirty="0" smtClean="0">
                <a:latin typeface="Calibri"/>
                <a:cs typeface="Calibri"/>
              </a:rPr>
              <a:t> </a:t>
            </a:r>
            <a:r>
              <a:rPr sz="2800" spc="-10" dirty="0">
                <a:latin typeface="Calibri"/>
                <a:cs typeface="Calibri"/>
              </a:rPr>
              <a:t>Parking</a:t>
            </a:r>
            <a:endParaRPr sz="2800" dirty="0">
              <a:latin typeface="Calibri"/>
              <a:cs typeface="Calibri"/>
            </a:endParaRPr>
          </a:p>
          <a:p>
            <a:pPr marL="299085" indent="-286385">
              <a:lnSpc>
                <a:spcPct val="100000"/>
              </a:lnSpc>
              <a:spcBef>
                <a:spcPts val="730"/>
              </a:spcBef>
              <a:buFont typeface="Arial"/>
              <a:buChar char="•"/>
              <a:tabLst>
                <a:tab pos="299085" algn="l"/>
                <a:tab pos="299720" algn="l"/>
              </a:tabLst>
            </a:pPr>
            <a:r>
              <a:rPr sz="2800" spc="-5" dirty="0">
                <a:latin typeface="Calibri"/>
                <a:cs typeface="Calibri"/>
              </a:rPr>
              <a:t>Smart</a:t>
            </a:r>
            <a:r>
              <a:rPr sz="2800" spc="-55" dirty="0">
                <a:latin typeface="Calibri"/>
                <a:cs typeface="Calibri"/>
              </a:rPr>
              <a:t> </a:t>
            </a:r>
            <a:r>
              <a:rPr sz="2800" spc="-10" dirty="0" smtClean="0">
                <a:latin typeface="Calibri"/>
                <a:cs typeface="Calibri"/>
              </a:rPr>
              <a:t>Lighting</a:t>
            </a:r>
            <a:endParaRPr lang="en-US" sz="2800" spc="-10" dirty="0" smtClean="0">
              <a:latin typeface="Calibri"/>
              <a:cs typeface="Calibri"/>
            </a:endParaRPr>
          </a:p>
          <a:p>
            <a:pPr marL="299085" indent="-286385">
              <a:lnSpc>
                <a:spcPct val="100000"/>
              </a:lnSpc>
              <a:spcBef>
                <a:spcPts val="730"/>
              </a:spcBef>
              <a:buFont typeface="Arial"/>
              <a:buChar char="•"/>
              <a:tabLst>
                <a:tab pos="299085" algn="l"/>
                <a:tab pos="299720" algn="l"/>
              </a:tabLst>
            </a:pPr>
            <a:r>
              <a:rPr lang="en-US" sz="2800" spc="-10" dirty="0" smtClean="0">
                <a:latin typeface="Calibri"/>
                <a:cs typeface="Calibri"/>
              </a:rPr>
              <a:t>Smart Manholes</a:t>
            </a:r>
          </a:p>
          <a:p>
            <a:pPr marL="299085" indent="-286385">
              <a:lnSpc>
                <a:spcPct val="100000"/>
              </a:lnSpc>
              <a:spcBef>
                <a:spcPts val="730"/>
              </a:spcBef>
              <a:buFont typeface="Arial"/>
              <a:buChar char="•"/>
              <a:tabLst>
                <a:tab pos="299085" algn="l"/>
                <a:tab pos="299720" algn="l"/>
              </a:tabLst>
            </a:pPr>
            <a:r>
              <a:rPr lang="en-US" sz="2800" spc="-10" dirty="0" smtClean="0">
                <a:latin typeface="Calibri"/>
                <a:cs typeface="Calibri"/>
              </a:rPr>
              <a:t>Water Tank Level Detector</a:t>
            </a:r>
          </a:p>
          <a:p>
            <a:pPr marL="299085" indent="-286385">
              <a:lnSpc>
                <a:spcPct val="100000"/>
              </a:lnSpc>
              <a:spcBef>
                <a:spcPts val="730"/>
              </a:spcBef>
              <a:buFont typeface="Arial"/>
              <a:buChar char="•"/>
              <a:tabLst>
                <a:tab pos="299085" algn="l"/>
                <a:tab pos="299720" algn="l"/>
              </a:tabLst>
            </a:pPr>
            <a:r>
              <a:rPr lang="en-US" sz="2800" spc="-10" dirty="0" smtClean="0">
                <a:latin typeface="Calibri"/>
                <a:cs typeface="Calibri"/>
              </a:rPr>
              <a:t>Smart Pond Management System</a:t>
            </a:r>
          </a:p>
          <a:p>
            <a:pPr marL="299085" indent="-286385">
              <a:lnSpc>
                <a:spcPct val="100000"/>
              </a:lnSpc>
              <a:spcBef>
                <a:spcPts val="730"/>
              </a:spcBef>
              <a:buFont typeface="Arial"/>
              <a:buChar char="•"/>
              <a:tabLst>
                <a:tab pos="299085" algn="l"/>
                <a:tab pos="299720" algn="l"/>
              </a:tabLst>
            </a:pPr>
            <a:r>
              <a:rPr lang="en-US" sz="2800" spc="-10" dirty="0" smtClean="0">
                <a:latin typeface="Calibri"/>
                <a:cs typeface="Calibri"/>
              </a:rPr>
              <a:t>Intrusion Detectors</a:t>
            </a:r>
          </a:p>
          <a:p>
            <a:pPr marL="299085" indent="-286385">
              <a:lnSpc>
                <a:spcPct val="100000"/>
              </a:lnSpc>
              <a:spcBef>
                <a:spcPts val="730"/>
              </a:spcBef>
              <a:buFont typeface="Arial"/>
              <a:buChar char="•"/>
              <a:tabLst>
                <a:tab pos="299085" algn="l"/>
                <a:tab pos="299720" algn="l"/>
              </a:tabLst>
            </a:pPr>
            <a:r>
              <a:rPr lang="en-US" sz="2800" spc="-10" dirty="0" smtClean="0">
                <a:latin typeface="Calibri"/>
                <a:cs typeface="Calibri"/>
              </a:rPr>
              <a:t>Smart Transformer Monitoring System</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3900"/>
              </a:lnSpc>
            </a:pPr>
            <a:fld id="{81D60167-4931-47E6-BA6A-407CBD079E47}" type="slidenum">
              <a:rPr spc="-5" dirty="0"/>
              <a:pPr marL="25400">
                <a:lnSpc>
                  <a:spcPts val="3900"/>
                </a:lnSpc>
              </a:pPr>
              <a:t>10</a:t>
            </a:fld>
            <a:endParaRPr spc="-5"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642" y="336932"/>
            <a:ext cx="10354462" cy="1231106"/>
          </a:xfrm>
        </p:spPr>
        <p:txBody>
          <a:bodyPr/>
          <a:lstStyle/>
          <a:p>
            <a:r>
              <a:rPr lang="en-US" sz="8000" b="1" spc="-35" dirty="0">
                <a:solidFill>
                  <a:schemeClr val="accent1"/>
                </a:solidFill>
                <a:latin typeface="Calibri"/>
                <a:cs typeface="Calibri"/>
              </a:rPr>
              <a:t>Smart </a:t>
            </a:r>
            <a:r>
              <a:rPr lang="en-US" sz="8000" b="1" spc="-35" dirty="0" smtClean="0">
                <a:solidFill>
                  <a:schemeClr val="accent1"/>
                </a:solidFill>
                <a:latin typeface="Calibri"/>
                <a:cs typeface="Calibri"/>
              </a:rPr>
              <a:t>Bins</a:t>
            </a:r>
            <a:endParaRPr lang="en-US" dirty="0">
              <a:solidFill>
                <a:schemeClr val="accent1"/>
              </a:solidFill>
            </a:endParaRPr>
          </a:p>
        </p:txBody>
      </p:sp>
      <p:sp>
        <p:nvSpPr>
          <p:cNvPr id="3" name="Text Placeholder 2"/>
          <p:cNvSpPr>
            <a:spLocks noGrp="1"/>
          </p:cNvSpPr>
          <p:nvPr>
            <p:ph type="body" idx="1"/>
          </p:nvPr>
        </p:nvSpPr>
        <p:spPr>
          <a:xfrm>
            <a:off x="152400" y="2286000"/>
            <a:ext cx="4953000" cy="3810000"/>
          </a:xfrm>
        </p:spPr>
        <p:txBody>
          <a:bodyPr/>
          <a:lstStyle/>
          <a:p>
            <a:r>
              <a:rPr lang="en-US" dirty="0" smtClean="0">
                <a:solidFill>
                  <a:schemeClr val="tx1"/>
                </a:solidFill>
              </a:rPr>
              <a:t>Smart bins have been installed in Jamshedpur which senses if the dustbin is filled up or not and sends the data through Lora.</a:t>
            </a:r>
            <a:endParaRPr lang="en-US" dirty="0">
              <a:solidFill>
                <a:schemeClr val="tx1"/>
              </a:solidFill>
            </a:endParaRPr>
          </a:p>
        </p:txBody>
      </p:sp>
      <p:sp>
        <p:nvSpPr>
          <p:cNvPr id="4" name="object 3"/>
          <p:cNvSpPr/>
          <p:nvPr/>
        </p:nvSpPr>
        <p:spPr>
          <a:xfrm>
            <a:off x="5410200" y="1828800"/>
            <a:ext cx="6673596" cy="4070604"/>
          </a:xfrm>
          <a:prstGeom prst="rect">
            <a:avLst/>
          </a:prstGeom>
          <a:blipFill>
            <a:blip r:embed="rId2"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xmlns="" val="9590723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blob:https://web.whatsapp.com/41489183-b285-447c-a153-f18c2a7076f6"/>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 name="AutoShape 4" descr="blob:https://web.whatsapp.com/41489183-b285-447c-a153-f18c2a7076f6"/>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AutoShape 6" descr="blob:https://web.whatsapp.com/41489183-b285-447c-a153-f18c2a7076f6"/>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10247" name="Picture 7"/>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858000" y="309627"/>
            <a:ext cx="4629150" cy="6172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extBox 1"/>
          <p:cNvSpPr txBox="1"/>
          <p:nvPr/>
        </p:nvSpPr>
        <p:spPr>
          <a:xfrm>
            <a:off x="990600" y="3118991"/>
            <a:ext cx="4873625" cy="1077218"/>
          </a:xfrm>
          <a:prstGeom prst="rect">
            <a:avLst/>
          </a:prstGeom>
          <a:noFill/>
        </p:spPr>
        <p:txBody>
          <a:bodyPr wrap="square" rtlCol="0">
            <a:spAutoFit/>
          </a:bodyPr>
          <a:lstStyle/>
          <a:p>
            <a:r>
              <a:rPr lang="en-US" sz="3200" dirty="0" smtClean="0"/>
              <a:t>Smart Bins with Sensors installed in Jamshedpur</a:t>
            </a:r>
            <a:endParaRPr lang="en-US" sz="3200" dirty="0"/>
          </a:p>
        </p:txBody>
      </p:sp>
    </p:spTree>
    <p:extLst>
      <p:ext uri="{BB962C8B-B14F-4D97-AF65-F5344CB8AC3E}">
        <p14:creationId xmlns:p14="http://schemas.microsoft.com/office/powerpoint/2010/main" xmlns="" val="12030084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146" y="685800"/>
            <a:ext cx="10354462" cy="677108"/>
          </a:xfrm>
        </p:spPr>
        <p:txBody>
          <a:bodyPr/>
          <a:lstStyle/>
          <a:p>
            <a:r>
              <a:rPr lang="en-US" spc="-5" dirty="0">
                <a:latin typeface="Calibri"/>
                <a:cs typeface="Calibri"/>
              </a:rPr>
              <a:t>Smart</a:t>
            </a:r>
            <a:r>
              <a:rPr lang="en-US" spc="-80" dirty="0">
                <a:latin typeface="Calibri"/>
                <a:cs typeface="Calibri"/>
              </a:rPr>
              <a:t> </a:t>
            </a:r>
            <a:r>
              <a:rPr lang="en-US" spc="-10" dirty="0" smtClean="0">
                <a:latin typeface="Calibri"/>
                <a:cs typeface="Calibri"/>
              </a:rPr>
              <a:t>Parking</a:t>
            </a:r>
            <a:endParaRPr lang="en-US" dirty="0"/>
          </a:p>
        </p:txBody>
      </p:sp>
      <p:sp>
        <p:nvSpPr>
          <p:cNvPr id="4" name="object 3"/>
          <p:cNvSpPr/>
          <p:nvPr/>
        </p:nvSpPr>
        <p:spPr>
          <a:xfrm>
            <a:off x="4771644" y="457200"/>
            <a:ext cx="7242048" cy="5899404"/>
          </a:xfrm>
          <a:prstGeom prst="rect">
            <a:avLst/>
          </a:prstGeom>
          <a:blipFill>
            <a:blip r:embed="rId2" cstate="print"/>
            <a:stretch>
              <a:fillRect/>
            </a:stretch>
          </a:blipFill>
        </p:spPr>
        <p:txBody>
          <a:bodyPr wrap="square" lIns="0" tIns="0" rIns="0" bIns="0" rtlCol="0"/>
          <a:lstStyle/>
          <a:p>
            <a:endParaRPr dirty="0"/>
          </a:p>
        </p:txBody>
      </p:sp>
      <p:sp>
        <p:nvSpPr>
          <p:cNvPr id="5" name="AutoShape 2" descr="blob:https://web.whatsapp.com/eb8a0963-50a5-4c5e-ba61-f7ce9246bff8"/>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 name="TextBox 2"/>
          <p:cNvSpPr txBox="1"/>
          <p:nvPr/>
        </p:nvSpPr>
        <p:spPr>
          <a:xfrm>
            <a:off x="466595" y="1905000"/>
            <a:ext cx="3806825" cy="4154984"/>
          </a:xfrm>
          <a:prstGeom prst="rect">
            <a:avLst/>
          </a:prstGeom>
          <a:noFill/>
        </p:spPr>
        <p:txBody>
          <a:bodyPr wrap="square" rtlCol="0">
            <a:spAutoFit/>
          </a:bodyPr>
          <a:lstStyle/>
          <a:p>
            <a:r>
              <a:rPr lang="en-US" sz="2400" dirty="0" smtClean="0"/>
              <a:t>Parking Sensors senses if there is a vehicles present in the parking spot or not and thereby, sends an appropriate signal  through Lora.</a:t>
            </a:r>
          </a:p>
          <a:p>
            <a:r>
              <a:rPr lang="en-US" sz="2400" dirty="0" smtClean="0"/>
              <a:t>This data is used to know where parking spaces are empty and thus help the traffic in parking their vehicles.</a:t>
            </a:r>
            <a:endParaRPr lang="en-US" sz="2400" dirty="0"/>
          </a:p>
        </p:txBody>
      </p:sp>
    </p:spTree>
    <p:extLst>
      <p:ext uri="{BB962C8B-B14F-4D97-AF65-F5344CB8AC3E}">
        <p14:creationId xmlns:p14="http://schemas.microsoft.com/office/powerpoint/2010/main" xmlns="" val="34946977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90600" y="2888793"/>
            <a:ext cx="5255261" cy="1231106"/>
          </a:xfrm>
        </p:spPr>
        <p:txBody>
          <a:bodyPr/>
          <a:lstStyle/>
          <a:p>
            <a:r>
              <a:rPr lang="en-US" dirty="0" smtClean="0">
                <a:solidFill>
                  <a:schemeClr val="tx1"/>
                </a:solidFill>
              </a:rPr>
              <a:t>Parking Sensors placed in Jamshedpur</a:t>
            </a:r>
            <a:endParaRPr lang="en-US" dirty="0">
              <a:solidFill>
                <a:schemeClr val="tx1"/>
              </a:solidFill>
            </a:endParaRPr>
          </a:p>
        </p:txBody>
      </p:sp>
      <p:pic>
        <p:nvPicPr>
          <p:cNvPr id="4" name="Picture 3"/>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29580" t="13359" r="15171"/>
          <a:stretch/>
        </p:blipFill>
        <p:spPr bwMode="auto">
          <a:xfrm>
            <a:off x="7543800" y="1018592"/>
            <a:ext cx="4389305" cy="5162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3800366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10354462" cy="1354217"/>
          </a:xfrm>
        </p:spPr>
        <p:txBody>
          <a:bodyPr/>
          <a:lstStyle/>
          <a:p>
            <a:r>
              <a:rPr lang="en-US" spc="-5" dirty="0">
                <a:latin typeface="Calibri"/>
                <a:cs typeface="Calibri"/>
              </a:rPr>
              <a:t>Smart</a:t>
            </a:r>
            <a:r>
              <a:rPr lang="en-US" spc="-55" dirty="0">
                <a:latin typeface="Calibri"/>
                <a:cs typeface="Calibri"/>
              </a:rPr>
              <a:t> </a:t>
            </a:r>
            <a:r>
              <a:rPr lang="en-US" spc="-10" dirty="0">
                <a:latin typeface="Calibri"/>
                <a:cs typeface="Calibri"/>
              </a:rPr>
              <a:t>Lighting</a:t>
            </a:r>
            <a:br>
              <a:rPr lang="en-US" spc="-10" dirty="0">
                <a:latin typeface="Calibri"/>
                <a:cs typeface="Calibri"/>
              </a:rPr>
            </a:br>
            <a:endParaRPr lang="en-US" dirty="0"/>
          </a:p>
        </p:txBody>
      </p:sp>
      <p:sp>
        <p:nvSpPr>
          <p:cNvPr id="4" name="object 3"/>
          <p:cNvSpPr/>
          <p:nvPr/>
        </p:nvSpPr>
        <p:spPr>
          <a:xfrm>
            <a:off x="4799636" y="609600"/>
            <a:ext cx="7158228" cy="5899404"/>
          </a:xfrm>
          <a:prstGeom prst="rect">
            <a:avLst/>
          </a:prstGeom>
          <a:blipFill>
            <a:blip r:embed="rId3" cstate="print"/>
            <a:stretch>
              <a:fillRect/>
            </a:stretch>
          </a:blipFill>
        </p:spPr>
        <p:txBody>
          <a:bodyPr wrap="square" lIns="0" tIns="0" rIns="0" bIns="0" rtlCol="0"/>
          <a:lstStyle/>
          <a:p>
            <a:endParaRPr dirty="0"/>
          </a:p>
        </p:txBody>
      </p:sp>
      <p:sp>
        <p:nvSpPr>
          <p:cNvPr id="3" name="TextBox 2"/>
          <p:cNvSpPr txBox="1"/>
          <p:nvPr/>
        </p:nvSpPr>
        <p:spPr>
          <a:xfrm>
            <a:off x="381000" y="1447800"/>
            <a:ext cx="4191000" cy="5693866"/>
          </a:xfrm>
          <a:prstGeom prst="rect">
            <a:avLst/>
          </a:prstGeom>
          <a:noFill/>
        </p:spPr>
        <p:txBody>
          <a:bodyPr wrap="square" rtlCol="0">
            <a:spAutoFit/>
          </a:bodyPr>
          <a:lstStyle/>
          <a:p>
            <a:r>
              <a:rPr lang="en-US" sz="2800" dirty="0" smtClean="0"/>
              <a:t>Street Lights integrated with Lora modules are put across streets in Jamshedpur which help in controlling their working from one control station.</a:t>
            </a:r>
          </a:p>
          <a:p>
            <a:endParaRPr lang="en-US" sz="2800" dirty="0" smtClean="0"/>
          </a:p>
          <a:p>
            <a:r>
              <a:rPr lang="en-US" sz="2800" dirty="0" smtClean="0"/>
              <a:t>This helps in saving a lot of power as the street lights are switched on and switched off in time and lights are dimmed at nights . </a:t>
            </a:r>
            <a:endParaRPr lang="en-US" sz="2800" dirty="0"/>
          </a:p>
        </p:txBody>
      </p:sp>
    </p:spTree>
    <p:extLst>
      <p:ext uri="{BB962C8B-B14F-4D97-AF65-F5344CB8AC3E}">
        <p14:creationId xmlns:p14="http://schemas.microsoft.com/office/powerpoint/2010/main" xmlns="" val="20481203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331" y="3641081"/>
            <a:ext cx="6096000" cy="1231106"/>
          </a:xfrm>
        </p:spPr>
        <p:txBody>
          <a:bodyPr/>
          <a:lstStyle/>
          <a:p>
            <a:r>
              <a:rPr lang="en-US" dirty="0" smtClean="0">
                <a:solidFill>
                  <a:schemeClr val="tx1"/>
                </a:solidFill>
              </a:rPr>
              <a:t>A Street light in Jamshedpur .</a:t>
            </a:r>
            <a:endParaRPr lang="en-US" dirty="0">
              <a:solidFill>
                <a:schemeClr val="tx1"/>
              </a:solidFill>
            </a:endParaRPr>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324600" y="4881"/>
            <a:ext cx="5410200" cy="33479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346371" y="3641081"/>
            <a:ext cx="5410200" cy="32169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3993348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838200"/>
            <a:ext cx="10354462" cy="1354217"/>
          </a:xfrm>
        </p:spPr>
        <p:txBody>
          <a:bodyPr/>
          <a:lstStyle/>
          <a:p>
            <a:r>
              <a:rPr lang="en-US" spc="-10" dirty="0">
                <a:latin typeface="Calibri"/>
                <a:cs typeface="Calibri"/>
              </a:rPr>
              <a:t>Smart Manholes</a:t>
            </a:r>
            <a:br>
              <a:rPr lang="en-US" spc="-10" dirty="0">
                <a:latin typeface="Calibri"/>
                <a:cs typeface="Calibri"/>
              </a:rPr>
            </a:br>
            <a:endParaRPr lang="en-US" dirty="0"/>
          </a:p>
        </p:txBody>
      </p:sp>
      <p:sp>
        <p:nvSpPr>
          <p:cNvPr id="3" name="Text Placeholder 2"/>
          <p:cNvSpPr>
            <a:spLocks noGrp="1"/>
          </p:cNvSpPr>
          <p:nvPr>
            <p:ph type="body" idx="1"/>
          </p:nvPr>
        </p:nvSpPr>
        <p:spPr>
          <a:xfrm>
            <a:off x="609600" y="2240209"/>
            <a:ext cx="4798061" cy="3693319"/>
          </a:xfrm>
        </p:spPr>
        <p:txBody>
          <a:bodyPr/>
          <a:lstStyle/>
          <a:p>
            <a:r>
              <a:rPr lang="en-US" dirty="0" smtClean="0">
                <a:solidFill>
                  <a:schemeClr val="tx1"/>
                </a:solidFill>
              </a:rPr>
              <a:t>Manholes are fitted with sensors which help them know the level of water in the manhole and thus help in controlling overflow.</a:t>
            </a:r>
            <a:endParaRPr lang="en-US" dirty="0">
              <a:solidFill>
                <a:schemeClr val="tx1"/>
              </a:solidFill>
            </a:endParaRPr>
          </a:p>
        </p:txBody>
      </p:sp>
      <p:sp>
        <p:nvSpPr>
          <p:cNvPr id="4" name="AutoShape 2" descr="Image result for smart manholes"/>
          <p:cNvSpPr>
            <a:spLocks noChangeAspect="1" noChangeArrowheads="1"/>
          </p:cNvSpPr>
          <p:nvPr/>
        </p:nvSpPr>
        <p:spPr bwMode="auto">
          <a:xfrm>
            <a:off x="155575" y="-1058863"/>
            <a:ext cx="3514725" cy="2209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715000" y="1981200"/>
            <a:ext cx="6172200" cy="44423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4989281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725" y="5105400"/>
            <a:ext cx="11811000" cy="2109237"/>
          </a:xfrm>
        </p:spPr>
        <p:txBody>
          <a:bodyPr/>
          <a:lstStyle/>
          <a:p>
            <a:r>
              <a:rPr lang="en-US" dirty="0" smtClean="0">
                <a:solidFill>
                  <a:schemeClr val="tx1"/>
                </a:solidFill>
                <a:latin typeface="Calibri" pitchFamily="34" charset="0"/>
              </a:rPr>
              <a:t>Manholes installed with sensors fitted with lora modules in Jamshedpur.</a:t>
            </a:r>
            <a:endParaRPr lang="en-US" dirty="0">
              <a:solidFill>
                <a:schemeClr val="tx1"/>
              </a:solidFill>
              <a:latin typeface="Calibri" pitchFamily="34" charset="0"/>
            </a:endParaRPr>
          </a:p>
        </p:txBody>
      </p:sp>
      <p:pic>
        <p:nvPicPr>
          <p:cNvPr id="7170"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b="50000"/>
          <a:stretch/>
        </p:blipFill>
        <p:spPr bwMode="auto">
          <a:xfrm>
            <a:off x="6705600" y="977907"/>
            <a:ext cx="3717690" cy="32003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414754" y="381000"/>
            <a:ext cx="3295650" cy="4394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646245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768" y="952753"/>
            <a:ext cx="10354462" cy="952247"/>
          </a:xfrm>
        </p:spPr>
        <p:txBody>
          <a:bodyPr/>
          <a:lstStyle/>
          <a:p>
            <a:r>
              <a:rPr lang="en-US" spc="-10" dirty="0">
                <a:latin typeface="Calibri"/>
                <a:cs typeface="Calibri"/>
              </a:rPr>
              <a:t>Water Tank Level Detector</a:t>
            </a:r>
            <a:br>
              <a:rPr lang="en-US" spc="-10" dirty="0">
                <a:latin typeface="Calibri"/>
                <a:cs typeface="Calibri"/>
              </a:rPr>
            </a:br>
            <a:endParaRPr lang="en-US" dirty="0"/>
          </a:p>
        </p:txBody>
      </p:sp>
      <p:sp>
        <p:nvSpPr>
          <p:cNvPr id="3" name="Title 1"/>
          <p:cNvSpPr txBox="1">
            <a:spLocks/>
          </p:cNvSpPr>
          <p:nvPr/>
        </p:nvSpPr>
        <p:spPr>
          <a:xfrm>
            <a:off x="311020" y="2590800"/>
            <a:ext cx="5861180" cy="3877985"/>
          </a:xfrm>
          <a:prstGeom prst="rect">
            <a:avLst/>
          </a:prstGeom>
        </p:spPr>
        <p:txBody>
          <a:bodyPr wrap="square" lIns="0" tIns="0" rIns="0" bIns="0">
            <a:spAutoFit/>
          </a:bodyPr>
          <a:lstStyle>
            <a:lvl1pPr>
              <a:defRPr sz="4400" b="0" i="0">
                <a:solidFill>
                  <a:srgbClr val="44536A"/>
                </a:solidFill>
                <a:latin typeface="Calibri Light"/>
                <a:ea typeface="+mj-ea"/>
                <a:cs typeface="Calibri Light"/>
              </a:defRPr>
            </a:lvl1pPr>
          </a:lstStyle>
          <a:p>
            <a:r>
              <a:rPr lang="en-US" sz="3600" spc="-10" dirty="0">
                <a:solidFill>
                  <a:schemeClr val="tx1"/>
                </a:solidFill>
                <a:latin typeface="Calibri"/>
                <a:cs typeface="Calibri"/>
              </a:rPr>
              <a:t>Water Tank Level </a:t>
            </a:r>
            <a:r>
              <a:rPr lang="en-US" sz="3600" spc="-10" dirty="0" smtClean="0">
                <a:solidFill>
                  <a:schemeClr val="tx1"/>
                </a:solidFill>
                <a:latin typeface="Calibri"/>
                <a:cs typeface="Calibri"/>
              </a:rPr>
              <a:t>Detectors are installed across water tanks in Jamshedpur which help in knowing the real time water level in tanks in the control room</a:t>
            </a:r>
            <a:r>
              <a:rPr lang="en-US" sz="3600" spc="-10" dirty="0">
                <a:solidFill>
                  <a:schemeClr val="tx1"/>
                </a:solidFill>
                <a:latin typeface="Calibri"/>
                <a:cs typeface="Calibri"/>
              </a:rPr>
              <a:t/>
            </a:r>
            <a:br>
              <a:rPr lang="en-US" sz="3600" spc="-10" dirty="0">
                <a:solidFill>
                  <a:schemeClr val="tx1"/>
                </a:solidFill>
                <a:latin typeface="Calibri"/>
                <a:cs typeface="Calibri"/>
              </a:rPr>
            </a:br>
            <a:endParaRPr lang="en-US" sz="3600" dirty="0">
              <a:solidFill>
                <a:schemeClr val="tx1"/>
              </a:solidFill>
            </a:endParaRPr>
          </a:p>
        </p:txBody>
      </p:sp>
      <p:pic>
        <p:nvPicPr>
          <p:cNvPr id="4098" name="Picture 2" descr="Image result for Water Tank Level Detecto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781800" y="1981200"/>
            <a:ext cx="4808647" cy="419969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5695707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768" y="952753"/>
            <a:ext cx="10354462" cy="923330"/>
          </a:xfrm>
        </p:spPr>
        <p:txBody>
          <a:bodyPr/>
          <a:lstStyle/>
          <a:p>
            <a:r>
              <a:rPr lang="en-US" sz="6000" dirty="0" smtClean="0"/>
              <a:t>Contents</a:t>
            </a:r>
            <a:endParaRPr lang="en-US" sz="6000" dirty="0"/>
          </a:p>
        </p:txBody>
      </p:sp>
      <p:sp>
        <p:nvSpPr>
          <p:cNvPr id="3" name="TextBox 2"/>
          <p:cNvSpPr txBox="1"/>
          <p:nvPr/>
        </p:nvSpPr>
        <p:spPr>
          <a:xfrm>
            <a:off x="914400" y="2286000"/>
            <a:ext cx="3810000" cy="4031873"/>
          </a:xfrm>
          <a:prstGeom prst="rect">
            <a:avLst/>
          </a:prstGeom>
          <a:noFill/>
        </p:spPr>
        <p:txBody>
          <a:bodyPr wrap="square" rtlCol="0">
            <a:spAutoFit/>
          </a:bodyPr>
          <a:lstStyle/>
          <a:p>
            <a:pPr marL="457200" indent="-457200">
              <a:buFont typeface="Arial" pitchFamily="34" charset="0"/>
              <a:buChar char="•"/>
            </a:pPr>
            <a:r>
              <a:rPr lang="en-US" sz="3200" dirty="0" smtClean="0"/>
              <a:t>What is IOT</a:t>
            </a:r>
          </a:p>
          <a:p>
            <a:pPr marL="457200" indent="-457200">
              <a:buFont typeface="Arial" pitchFamily="34" charset="0"/>
              <a:buChar char="•"/>
            </a:pPr>
            <a:r>
              <a:rPr lang="en-US" sz="3200" dirty="0" smtClean="0"/>
              <a:t>Growth in IOT</a:t>
            </a:r>
          </a:p>
          <a:p>
            <a:pPr marL="457200" indent="-457200">
              <a:buFont typeface="Arial" pitchFamily="34" charset="0"/>
              <a:buChar char="•"/>
            </a:pPr>
            <a:r>
              <a:rPr lang="en-US" sz="3200" dirty="0" smtClean="0"/>
              <a:t>Forecast IOT</a:t>
            </a:r>
          </a:p>
          <a:p>
            <a:pPr marL="457200" indent="-457200">
              <a:buFont typeface="Arial" pitchFamily="34" charset="0"/>
              <a:buChar char="•"/>
            </a:pPr>
            <a:r>
              <a:rPr lang="en-US" sz="3200" dirty="0" smtClean="0"/>
              <a:t>Applications</a:t>
            </a:r>
          </a:p>
          <a:p>
            <a:pPr marL="457200" indent="-457200">
              <a:buFont typeface="Arial" pitchFamily="34" charset="0"/>
              <a:buChar char="•"/>
            </a:pPr>
            <a:r>
              <a:rPr lang="en-US" sz="3200" dirty="0" smtClean="0"/>
              <a:t>IOT for Smart city</a:t>
            </a:r>
          </a:p>
          <a:p>
            <a:pPr marL="457200" indent="-457200">
              <a:buFont typeface="Arial" pitchFamily="34" charset="0"/>
              <a:buChar char="•"/>
            </a:pPr>
            <a:r>
              <a:rPr lang="en-US" sz="3200" dirty="0" smtClean="0"/>
              <a:t>Goals</a:t>
            </a:r>
          </a:p>
          <a:p>
            <a:pPr marL="457200" indent="-457200">
              <a:buFont typeface="Arial" pitchFamily="34" charset="0"/>
              <a:buChar char="•"/>
            </a:pPr>
            <a:r>
              <a:rPr lang="en-US" sz="3200" dirty="0" smtClean="0"/>
              <a:t>Initiatives</a:t>
            </a:r>
          </a:p>
          <a:p>
            <a:pPr marL="457200" indent="-457200">
              <a:buFont typeface="Arial" pitchFamily="34" charset="0"/>
              <a:buChar char="•"/>
            </a:pPr>
            <a:r>
              <a:rPr lang="en-US" sz="3200" dirty="0" smtClean="0"/>
              <a:t>Progress</a:t>
            </a:r>
            <a:endParaRPr lang="en-US" sz="3200" dirty="0"/>
          </a:p>
        </p:txBody>
      </p:sp>
      <p:sp>
        <p:nvSpPr>
          <p:cNvPr id="4" name="TextBox 3"/>
          <p:cNvSpPr txBox="1"/>
          <p:nvPr/>
        </p:nvSpPr>
        <p:spPr>
          <a:xfrm>
            <a:off x="5448300" y="2039778"/>
            <a:ext cx="4191000" cy="4524315"/>
          </a:xfrm>
          <a:prstGeom prst="rect">
            <a:avLst/>
          </a:prstGeom>
          <a:noFill/>
        </p:spPr>
        <p:txBody>
          <a:bodyPr wrap="square" rtlCol="0">
            <a:spAutoFit/>
          </a:bodyPr>
          <a:lstStyle/>
          <a:p>
            <a:pPr marL="457200" indent="-457200">
              <a:buFont typeface="Arial" pitchFamily="34" charset="0"/>
              <a:buChar char="•"/>
            </a:pPr>
            <a:r>
              <a:rPr lang="en-US" sz="3200" dirty="0" smtClean="0"/>
              <a:t>Role of Gateway</a:t>
            </a:r>
            <a:endParaRPr lang="en-US" sz="3200" dirty="0"/>
          </a:p>
          <a:p>
            <a:pPr marL="457200" indent="-457200">
              <a:buFont typeface="Arial" pitchFamily="34" charset="0"/>
              <a:buChar char="•"/>
            </a:pPr>
            <a:r>
              <a:rPr lang="en-US" sz="3200" dirty="0"/>
              <a:t>Lora</a:t>
            </a:r>
          </a:p>
          <a:p>
            <a:pPr marL="457200" indent="-457200">
              <a:buFont typeface="Arial" pitchFamily="34" charset="0"/>
              <a:buChar char="•"/>
            </a:pPr>
            <a:r>
              <a:rPr lang="en-US" sz="3200" dirty="0" smtClean="0"/>
              <a:t>Types of Devices</a:t>
            </a:r>
            <a:endParaRPr lang="en-US" sz="3200" dirty="0"/>
          </a:p>
          <a:p>
            <a:pPr marL="457200" indent="-457200">
              <a:buFont typeface="Arial" pitchFamily="34" charset="0"/>
              <a:buChar char="•"/>
            </a:pPr>
            <a:r>
              <a:rPr lang="en-US" sz="3200" dirty="0" smtClean="0"/>
              <a:t>Hardware Modules</a:t>
            </a:r>
            <a:endParaRPr lang="en-US" sz="3200" dirty="0"/>
          </a:p>
          <a:p>
            <a:pPr marL="457200" indent="-457200">
              <a:buFont typeface="Arial" pitchFamily="34" charset="0"/>
              <a:buChar char="•"/>
            </a:pPr>
            <a:r>
              <a:rPr lang="en-US" sz="3200" dirty="0" smtClean="0"/>
              <a:t>Dashboard</a:t>
            </a:r>
          </a:p>
          <a:p>
            <a:pPr marL="457200" indent="-457200">
              <a:buFont typeface="Arial" pitchFamily="34" charset="0"/>
              <a:buChar char="•"/>
            </a:pPr>
            <a:r>
              <a:rPr lang="en-US" sz="3200" dirty="0" smtClean="0"/>
              <a:t>ISO-37120</a:t>
            </a:r>
            <a:endParaRPr lang="en-US" sz="3200" dirty="0"/>
          </a:p>
          <a:p>
            <a:pPr marL="457200" indent="-457200">
              <a:buFont typeface="Arial" pitchFamily="34" charset="0"/>
              <a:buChar char="•"/>
            </a:pPr>
            <a:r>
              <a:rPr lang="en-US" sz="3200" dirty="0"/>
              <a:t>WCCD</a:t>
            </a:r>
          </a:p>
          <a:p>
            <a:pPr marL="457200" indent="-457200">
              <a:buFont typeface="Arial" pitchFamily="34" charset="0"/>
              <a:buChar char="•"/>
            </a:pPr>
            <a:r>
              <a:rPr lang="en-US" sz="3200" dirty="0" smtClean="0"/>
              <a:t>City Data</a:t>
            </a:r>
          </a:p>
          <a:p>
            <a:pPr marL="457200" indent="-457200">
              <a:buFont typeface="Arial" pitchFamily="34" charset="0"/>
              <a:buChar char="•"/>
            </a:pPr>
            <a:r>
              <a:rPr lang="en-US" sz="3200" dirty="0" smtClean="0"/>
              <a:t>Conclusion</a:t>
            </a:r>
            <a:endParaRPr lang="en-US" sz="3200" dirty="0"/>
          </a:p>
        </p:txBody>
      </p:sp>
    </p:spTree>
    <p:extLst>
      <p:ext uri="{BB962C8B-B14F-4D97-AF65-F5344CB8AC3E}">
        <p14:creationId xmlns:p14="http://schemas.microsoft.com/office/powerpoint/2010/main" xmlns="" val="34070957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2331" t="-8087" r="-2331" b="30718"/>
          <a:stretch/>
        </p:blipFill>
        <p:spPr bwMode="auto">
          <a:xfrm>
            <a:off x="7010400" y="-157360"/>
            <a:ext cx="5410200" cy="558099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AutoShape 4" descr="blob:https://web.whatsapp.com/4f4ec53f-03b0-4597-88f0-a7ecf8d28137"/>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8197"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099" y="381000"/>
            <a:ext cx="6463863" cy="48478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Title 1"/>
          <p:cNvSpPr>
            <a:spLocks noGrp="1"/>
          </p:cNvSpPr>
          <p:nvPr>
            <p:ph type="title"/>
          </p:nvPr>
        </p:nvSpPr>
        <p:spPr>
          <a:xfrm>
            <a:off x="460375" y="5530220"/>
            <a:ext cx="10354462" cy="1354217"/>
          </a:xfrm>
        </p:spPr>
        <p:txBody>
          <a:bodyPr/>
          <a:lstStyle/>
          <a:p>
            <a:r>
              <a:rPr lang="en-US" dirty="0" smtClean="0">
                <a:solidFill>
                  <a:schemeClr val="tx1"/>
                </a:solidFill>
              </a:rPr>
              <a:t>Water tank level sensor installed in Kadma, jamshedpur.</a:t>
            </a:r>
            <a:endParaRPr lang="en-US" dirty="0">
              <a:solidFill>
                <a:schemeClr val="tx1"/>
              </a:solidFill>
            </a:endParaRPr>
          </a:p>
        </p:txBody>
      </p:sp>
    </p:spTree>
    <p:extLst>
      <p:ext uri="{BB962C8B-B14F-4D97-AF65-F5344CB8AC3E}">
        <p14:creationId xmlns:p14="http://schemas.microsoft.com/office/powerpoint/2010/main" xmlns="" val="37048438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511" y="952753"/>
            <a:ext cx="10354462" cy="677108"/>
          </a:xfrm>
        </p:spPr>
        <p:txBody>
          <a:bodyPr/>
          <a:lstStyle/>
          <a:p>
            <a:r>
              <a:rPr lang="en-US" spc="-10" dirty="0">
                <a:latin typeface="Calibri"/>
                <a:cs typeface="Calibri"/>
              </a:rPr>
              <a:t>Smart Pond Management System</a:t>
            </a:r>
            <a:endParaRPr lang="en-US" dirty="0"/>
          </a:p>
        </p:txBody>
      </p:sp>
      <p:sp>
        <p:nvSpPr>
          <p:cNvPr id="3" name="Text Placeholder 2"/>
          <p:cNvSpPr>
            <a:spLocks noGrp="1"/>
          </p:cNvSpPr>
          <p:nvPr>
            <p:ph type="body" idx="1"/>
          </p:nvPr>
        </p:nvSpPr>
        <p:spPr>
          <a:xfrm>
            <a:off x="685800" y="2220515"/>
            <a:ext cx="6245861" cy="3693319"/>
          </a:xfrm>
        </p:spPr>
        <p:txBody>
          <a:bodyPr/>
          <a:lstStyle/>
          <a:p>
            <a:r>
              <a:rPr lang="en-US" spc="-10" dirty="0">
                <a:solidFill>
                  <a:schemeClr val="tx1"/>
                </a:solidFill>
              </a:rPr>
              <a:t>Smart Pond Management </a:t>
            </a:r>
            <a:r>
              <a:rPr lang="en-US" spc="-10" dirty="0" smtClean="0">
                <a:solidFill>
                  <a:schemeClr val="tx1"/>
                </a:solidFill>
              </a:rPr>
              <a:t>Sensors are put in different ponds to help in knowing the DO, amount of chlorine in the water at any given time to help the aquatic life flourish.</a:t>
            </a:r>
            <a:endParaRPr lang="en-US" dirty="0">
              <a:solidFill>
                <a:schemeClr val="tx1"/>
              </a:solidFill>
            </a:endParaRPr>
          </a:p>
        </p:txBody>
      </p:sp>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543800" y="1657350"/>
            <a:ext cx="4114800" cy="4819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9962744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923091"/>
            <a:ext cx="10354462" cy="1354217"/>
          </a:xfrm>
        </p:spPr>
        <p:txBody>
          <a:bodyPr/>
          <a:lstStyle/>
          <a:p>
            <a:r>
              <a:rPr lang="en-US" spc="-10" dirty="0">
                <a:latin typeface="Calibri"/>
                <a:cs typeface="Calibri"/>
              </a:rPr>
              <a:t>Intrusion Detectors</a:t>
            </a:r>
            <a:br>
              <a:rPr lang="en-US" spc="-10" dirty="0">
                <a:latin typeface="Calibri"/>
                <a:cs typeface="Calibri"/>
              </a:rPr>
            </a:br>
            <a:endParaRPr lang="en-US"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620000" y="1600200"/>
            <a:ext cx="3771900" cy="5029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1"/>
          <p:cNvSpPr txBox="1">
            <a:spLocks/>
          </p:cNvSpPr>
          <p:nvPr/>
        </p:nvSpPr>
        <p:spPr>
          <a:xfrm>
            <a:off x="762000" y="2514600"/>
            <a:ext cx="6477000" cy="4062651"/>
          </a:xfrm>
          <a:prstGeom prst="rect">
            <a:avLst/>
          </a:prstGeom>
        </p:spPr>
        <p:txBody>
          <a:bodyPr wrap="square" lIns="0" tIns="0" rIns="0" bIns="0">
            <a:spAutoFit/>
          </a:bodyPr>
          <a:lstStyle>
            <a:lvl1pPr>
              <a:defRPr sz="4400" b="0" i="0">
                <a:solidFill>
                  <a:srgbClr val="44536A"/>
                </a:solidFill>
                <a:latin typeface="Calibri Light"/>
                <a:ea typeface="+mj-ea"/>
                <a:cs typeface="Calibri Light"/>
              </a:defRPr>
            </a:lvl1pPr>
          </a:lstStyle>
          <a:p>
            <a:r>
              <a:rPr lang="en-US" spc="-10" dirty="0" smtClean="0">
                <a:solidFill>
                  <a:schemeClr val="tx1"/>
                </a:solidFill>
                <a:latin typeface="Calibri"/>
                <a:cs typeface="Calibri"/>
              </a:rPr>
              <a:t>Intrusion Detectors are installed in places where high security is needed like the water tank distribution area.</a:t>
            </a:r>
            <a:br>
              <a:rPr lang="en-US" spc="-10" dirty="0" smtClean="0">
                <a:solidFill>
                  <a:schemeClr val="tx1"/>
                </a:solidFill>
                <a:latin typeface="Calibri"/>
                <a:cs typeface="Calibri"/>
              </a:rPr>
            </a:br>
            <a:endParaRPr lang="en-US" dirty="0">
              <a:solidFill>
                <a:schemeClr val="tx1"/>
              </a:solidFill>
            </a:endParaRPr>
          </a:p>
        </p:txBody>
      </p:sp>
    </p:spTree>
    <p:extLst>
      <p:ext uri="{BB962C8B-B14F-4D97-AF65-F5344CB8AC3E}">
        <p14:creationId xmlns:p14="http://schemas.microsoft.com/office/powerpoint/2010/main" xmlns="" val="14287460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768" y="952753"/>
            <a:ext cx="10354462" cy="1354217"/>
          </a:xfrm>
        </p:spPr>
        <p:txBody>
          <a:bodyPr/>
          <a:lstStyle/>
          <a:p>
            <a:r>
              <a:rPr lang="en-US" spc="-10" dirty="0">
                <a:latin typeface="Calibri"/>
                <a:cs typeface="Calibri"/>
              </a:rPr>
              <a:t>Smart Transformer Monitoring System</a:t>
            </a:r>
            <a:br>
              <a:rPr lang="en-US" spc="-10" dirty="0">
                <a:latin typeface="Calibri"/>
                <a:cs typeface="Calibri"/>
              </a:rPr>
            </a:br>
            <a:endParaRPr lang="en-US" dirty="0"/>
          </a:p>
        </p:txBody>
      </p:sp>
      <p:sp>
        <p:nvSpPr>
          <p:cNvPr id="3" name="Text Placeholder 2"/>
          <p:cNvSpPr>
            <a:spLocks noGrp="1"/>
          </p:cNvSpPr>
          <p:nvPr>
            <p:ph type="body" idx="1"/>
          </p:nvPr>
        </p:nvSpPr>
        <p:spPr>
          <a:xfrm>
            <a:off x="838200" y="1981200"/>
            <a:ext cx="10358120" cy="3385542"/>
          </a:xfrm>
        </p:spPr>
        <p:txBody>
          <a:bodyPr/>
          <a:lstStyle/>
          <a:p>
            <a:r>
              <a:rPr lang="en-US" sz="4400" dirty="0" smtClean="0">
                <a:solidFill>
                  <a:schemeClr val="tx1"/>
                </a:solidFill>
              </a:rPr>
              <a:t>Lora modules help the sensors put inside the transformers to send the temperature readings and thereby, help in monitoring the condition of the transformer and ensure timely repairs.</a:t>
            </a:r>
            <a:endParaRPr lang="en-US" sz="4400" dirty="0">
              <a:solidFill>
                <a:schemeClr val="tx1"/>
              </a:solidFill>
            </a:endParaRPr>
          </a:p>
        </p:txBody>
      </p:sp>
    </p:spTree>
    <p:extLst>
      <p:ext uri="{BB962C8B-B14F-4D97-AF65-F5344CB8AC3E}">
        <p14:creationId xmlns:p14="http://schemas.microsoft.com/office/powerpoint/2010/main" xmlns="" val="20363999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687" y="2691977"/>
            <a:ext cx="6267934" cy="1384995"/>
          </a:xfrm>
          <a:prstGeom prst="rect">
            <a:avLst/>
          </a:prstGeom>
          <a:noFill/>
        </p:spPr>
        <p:txBody>
          <a:bodyPr wrap="none" rtlCol="0">
            <a:spAutoFit/>
          </a:bodyPr>
          <a:lstStyle/>
          <a:p>
            <a:r>
              <a:rPr lang="en-US" sz="6600" dirty="0" smtClean="0"/>
              <a:t>Lorawan Network</a:t>
            </a:r>
          </a:p>
          <a:p>
            <a:endParaRPr lang="en-US" dirty="0"/>
          </a:p>
        </p:txBody>
      </p:sp>
      <p:sp>
        <p:nvSpPr>
          <p:cNvPr id="13" name="object 3"/>
          <p:cNvSpPr txBox="1"/>
          <p:nvPr/>
        </p:nvSpPr>
        <p:spPr>
          <a:xfrm>
            <a:off x="4103497" y="4101465"/>
            <a:ext cx="1080135" cy="588645"/>
          </a:xfrm>
          <a:prstGeom prst="rect">
            <a:avLst/>
          </a:prstGeom>
        </p:spPr>
        <p:txBody>
          <a:bodyPr vert="horz" wrap="square" lIns="0" tIns="0" rIns="0" bIns="0" rtlCol="0">
            <a:spAutoFit/>
          </a:bodyPr>
          <a:lstStyle/>
          <a:p>
            <a:pPr marL="12700">
              <a:lnSpc>
                <a:spcPts val="2245"/>
              </a:lnSpc>
            </a:pPr>
            <a:r>
              <a:rPr sz="2000" spc="-5" dirty="0">
                <a:solidFill>
                  <a:srgbClr val="FFFFFF"/>
                </a:solidFill>
                <a:latin typeface="Trebuchet MS"/>
                <a:cs typeface="Trebuchet MS"/>
              </a:rPr>
              <a:t>L</a:t>
            </a:r>
            <a:r>
              <a:rPr sz="2000" spc="5" dirty="0">
                <a:solidFill>
                  <a:srgbClr val="FFFFFF"/>
                </a:solidFill>
                <a:latin typeface="Trebuchet MS"/>
                <a:cs typeface="Trebuchet MS"/>
              </a:rPr>
              <a:t>o</a:t>
            </a:r>
            <a:r>
              <a:rPr sz="2000" dirty="0">
                <a:solidFill>
                  <a:srgbClr val="FFFFFF"/>
                </a:solidFill>
                <a:latin typeface="Trebuchet MS"/>
                <a:cs typeface="Trebuchet MS"/>
              </a:rPr>
              <a:t>R</a:t>
            </a:r>
            <a:r>
              <a:rPr sz="2000" spc="-5" dirty="0">
                <a:solidFill>
                  <a:srgbClr val="FFFFFF"/>
                </a:solidFill>
                <a:latin typeface="Trebuchet MS"/>
                <a:cs typeface="Trebuchet MS"/>
              </a:rPr>
              <a:t>a</a:t>
            </a:r>
            <a:r>
              <a:rPr sz="2000" spc="-185" dirty="0">
                <a:solidFill>
                  <a:srgbClr val="FFFFFF"/>
                </a:solidFill>
                <a:latin typeface="Trebuchet MS"/>
                <a:cs typeface="Trebuchet MS"/>
              </a:rPr>
              <a:t>W</a:t>
            </a:r>
            <a:r>
              <a:rPr sz="2000" dirty="0">
                <a:solidFill>
                  <a:srgbClr val="FFFFFF"/>
                </a:solidFill>
                <a:latin typeface="Trebuchet MS"/>
                <a:cs typeface="Trebuchet MS"/>
              </a:rPr>
              <a:t>AN</a:t>
            </a:r>
            <a:endParaRPr sz="2000" dirty="0">
              <a:latin typeface="Trebuchet MS"/>
              <a:cs typeface="Trebuchet MS"/>
            </a:endParaRPr>
          </a:p>
          <a:p>
            <a:pPr marL="62865">
              <a:lnSpc>
                <a:spcPts val="2245"/>
              </a:lnSpc>
            </a:pPr>
            <a:r>
              <a:rPr sz="2000" spc="-5" dirty="0">
                <a:solidFill>
                  <a:srgbClr val="FFFFFF"/>
                </a:solidFill>
                <a:latin typeface="Trebuchet MS"/>
                <a:cs typeface="Trebuchet MS"/>
              </a:rPr>
              <a:t>Network</a:t>
            </a:r>
            <a:endParaRPr sz="2000" dirty="0">
              <a:latin typeface="Trebuchet MS"/>
              <a:cs typeface="Trebuchet MS"/>
            </a:endParaRPr>
          </a:p>
        </p:txBody>
      </p:sp>
      <p:sp>
        <p:nvSpPr>
          <p:cNvPr id="14" name="object 4"/>
          <p:cNvSpPr txBox="1"/>
          <p:nvPr/>
        </p:nvSpPr>
        <p:spPr>
          <a:xfrm>
            <a:off x="4354448" y="2525903"/>
            <a:ext cx="579120" cy="252729"/>
          </a:xfrm>
          <a:prstGeom prst="rect">
            <a:avLst/>
          </a:prstGeom>
        </p:spPr>
        <p:txBody>
          <a:bodyPr vert="horz" wrap="square" lIns="0" tIns="0" rIns="0" bIns="0" rtlCol="0">
            <a:spAutoFit/>
          </a:bodyPr>
          <a:lstStyle/>
          <a:p>
            <a:pPr marL="12700" marR="5080" indent="66675">
              <a:lnSpc>
                <a:spcPts val="940"/>
              </a:lnSpc>
            </a:pPr>
            <a:r>
              <a:rPr sz="900" spc="-5" dirty="0">
                <a:solidFill>
                  <a:srgbClr val="FFFFFF"/>
                </a:solidFill>
                <a:latin typeface="Trebuchet MS"/>
                <a:cs typeface="Trebuchet MS"/>
              </a:rPr>
              <a:t>Fully Bi-  </a:t>
            </a:r>
            <a:r>
              <a:rPr sz="900" dirty="0">
                <a:solidFill>
                  <a:srgbClr val="FFFFFF"/>
                </a:solidFill>
                <a:latin typeface="Trebuchet MS"/>
                <a:cs typeface="Trebuchet MS"/>
              </a:rPr>
              <a:t>d</a:t>
            </a:r>
            <a:r>
              <a:rPr sz="900" spc="-5" dirty="0">
                <a:solidFill>
                  <a:srgbClr val="FFFFFF"/>
                </a:solidFill>
                <a:latin typeface="Trebuchet MS"/>
                <a:cs typeface="Trebuchet MS"/>
              </a:rPr>
              <a:t>i</a:t>
            </a:r>
            <a:r>
              <a:rPr sz="900" dirty="0">
                <a:solidFill>
                  <a:srgbClr val="FFFFFF"/>
                </a:solidFill>
                <a:latin typeface="Trebuchet MS"/>
                <a:cs typeface="Trebuchet MS"/>
              </a:rPr>
              <a:t>rect</a:t>
            </a:r>
            <a:r>
              <a:rPr sz="900" spc="-5" dirty="0">
                <a:solidFill>
                  <a:srgbClr val="FFFFFF"/>
                </a:solidFill>
                <a:latin typeface="Trebuchet MS"/>
                <a:cs typeface="Trebuchet MS"/>
              </a:rPr>
              <a:t>iona</a:t>
            </a:r>
            <a:r>
              <a:rPr sz="900" dirty="0">
                <a:solidFill>
                  <a:srgbClr val="FFFFFF"/>
                </a:solidFill>
                <a:latin typeface="Trebuchet MS"/>
                <a:cs typeface="Trebuchet MS"/>
              </a:rPr>
              <a:t>l</a:t>
            </a:r>
            <a:endParaRPr sz="900" dirty="0">
              <a:latin typeface="Trebuchet MS"/>
              <a:cs typeface="Trebuchet MS"/>
            </a:endParaRPr>
          </a:p>
        </p:txBody>
      </p:sp>
      <p:sp>
        <p:nvSpPr>
          <p:cNvPr id="15" name="object 5"/>
          <p:cNvSpPr txBox="1"/>
          <p:nvPr/>
        </p:nvSpPr>
        <p:spPr>
          <a:xfrm>
            <a:off x="5933820" y="3389884"/>
            <a:ext cx="479425" cy="271780"/>
          </a:xfrm>
          <a:prstGeom prst="rect">
            <a:avLst/>
          </a:prstGeom>
        </p:spPr>
        <p:txBody>
          <a:bodyPr vert="horz" wrap="square" lIns="0" tIns="0" rIns="0" bIns="0" rtlCol="0">
            <a:spAutoFit/>
          </a:bodyPr>
          <a:lstStyle/>
          <a:p>
            <a:pPr marL="12700">
              <a:lnSpc>
                <a:spcPts val="1010"/>
              </a:lnSpc>
            </a:pPr>
            <a:r>
              <a:rPr sz="900" dirty="0">
                <a:solidFill>
                  <a:srgbClr val="FFFFFF"/>
                </a:solidFill>
                <a:latin typeface="Trebuchet MS"/>
                <a:cs typeface="Trebuchet MS"/>
              </a:rPr>
              <a:t>St</a:t>
            </a:r>
            <a:r>
              <a:rPr sz="900" spc="-10" dirty="0">
                <a:solidFill>
                  <a:srgbClr val="FFFFFF"/>
                </a:solidFill>
                <a:latin typeface="Trebuchet MS"/>
                <a:cs typeface="Trebuchet MS"/>
              </a:rPr>
              <a:t>a</a:t>
            </a:r>
            <a:r>
              <a:rPr sz="900" spc="-5" dirty="0">
                <a:solidFill>
                  <a:srgbClr val="FFFFFF"/>
                </a:solidFill>
                <a:latin typeface="Trebuchet MS"/>
                <a:cs typeface="Trebuchet MS"/>
              </a:rPr>
              <a:t>nd</a:t>
            </a:r>
            <a:r>
              <a:rPr sz="900" spc="-10" dirty="0">
                <a:solidFill>
                  <a:srgbClr val="FFFFFF"/>
                </a:solidFill>
                <a:latin typeface="Trebuchet MS"/>
                <a:cs typeface="Trebuchet MS"/>
              </a:rPr>
              <a:t>a</a:t>
            </a:r>
            <a:r>
              <a:rPr sz="900" spc="-5" dirty="0">
                <a:solidFill>
                  <a:srgbClr val="FFFFFF"/>
                </a:solidFill>
                <a:latin typeface="Trebuchet MS"/>
                <a:cs typeface="Trebuchet MS"/>
              </a:rPr>
              <a:t>r</a:t>
            </a:r>
            <a:r>
              <a:rPr sz="900" dirty="0">
                <a:solidFill>
                  <a:srgbClr val="FFFFFF"/>
                </a:solidFill>
                <a:latin typeface="Trebuchet MS"/>
                <a:cs typeface="Trebuchet MS"/>
              </a:rPr>
              <a:t>d</a:t>
            </a:r>
            <a:endParaRPr sz="900" dirty="0">
              <a:latin typeface="Trebuchet MS"/>
              <a:cs typeface="Trebuchet MS"/>
            </a:endParaRPr>
          </a:p>
          <a:p>
            <a:pPr marL="26034">
              <a:lnSpc>
                <a:spcPts val="1010"/>
              </a:lnSpc>
            </a:pPr>
            <a:r>
              <a:rPr sz="900" spc="-5" dirty="0">
                <a:solidFill>
                  <a:srgbClr val="FFFFFF"/>
                </a:solidFill>
                <a:latin typeface="Trebuchet MS"/>
                <a:cs typeface="Trebuchet MS"/>
              </a:rPr>
              <a:t>Protocol</a:t>
            </a:r>
            <a:endParaRPr sz="900" dirty="0">
              <a:latin typeface="Trebuchet MS"/>
              <a:cs typeface="Trebuchet MS"/>
            </a:endParaRPr>
          </a:p>
        </p:txBody>
      </p:sp>
      <p:sp>
        <p:nvSpPr>
          <p:cNvPr id="16" name="object 6"/>
          <p:cNvSpPr txBox="1"/>
          <p:nvPr/>
        </p:nvSpPr>
        <p:spPr>
          <a:xfrm>
            <a:off x="5824093" y="5174615"/>
            <a:ext cx="697230" cy="252729"/>
          </a:xfrm>
          <a:prstGeom prst="rect">
            <a:avLst/>
          </a:prstGeom>
        </p:spPr>
        <p:txBody>
          <a:bodyPr vert="horz" wrap="square" lIns="0" tIns="0" rIns="0" bIns="0" rtlCol="0">
            <a:spAutoFit/>
          </a:bodyPr>
          <a:lstStyle/>
          <a:p>
            <a:pPr marL="180340" marR="5080" indent="-167640">
              <a:lnSpc>
                <a:spcPts val="940"/>
              </a:lnSpc>
            </a:pPr>
            <a:r>
              <a:rPr sz="900" dirty="0">
                <a:solidFill>
                  <a:srgbClr val="FFFFFF"/>
                </a:solidFill>
                <a:latin typeface="Trebuchet MS"/>
                <a:cs typeface="Trebuchet MS"/>
              </a:rPr>
              <a:t>Secured</a:t>
            </a:r>
            <a:r>
              <a:rPr sz="900" spc="-95" dirty="0">
                <a:solidFill>
                  <a:srgbClr val="FFFFFF"/>
                </a:solidFill>
                <a:latin typeface="Trebuchet MS"/>
                <a:cs typeface="Trebuchet MS"/>
              </a:rPr>
              <a:t> </a:t>
            </a:r>
            <a:r>
              <a:rPr sz="900" dirty="0">
                <a:solidFill>
                  <a:srgbClr val="FFFFFF"/>
                </a:solidFill>
                <a:latin typeface="Trebuchet MS"/>
                <a:cs typeface="Trebuchet MS"/>
              </a:rPr>
              <a:t>End-  to-End</a:t>
            </a:r>
            <a:endParaRPr sz="900" dirty="0">
              <a:latin typeface="Trebuchet MS"/>
              <a:cs typeface="Trebuchet MS"/>
            </a:endParaRPr>
          </a:p>
        </p:txBody>
      </p:sp>
      <p:sp>
        <p:nvSpPr>
          <p:cNvPr id="17" name="object 7"/>
          <p:cNvSpPr txBox="1"/>
          <p:nvPr/>
        </p:nvSpPr>
        <p:spPr>
          <a:xfrm>
            <a:off x="4256913" y="6057391"/>
            <a:ext cx="774700" cy="252729"/>
          </a:xfrm>
          <a:prstGeom prst="rect">
            <a:avLst/>
          </a:prstGeom>
        </p:spPr>
        <p:txBody>
          <a:bodyPr vert="horz" wrap="square" lIns="0" tIns="0" rIns="0" bIns="0" rtlCol="0">
            <a:spAutoFit/>
          </a:bodyPr>
          <a:lstStyle/>
          <a:p>
            <a:pPr marL="12700" marR="5080" indent="263525">
              <a:lnSpc>
                <a:spcPts val="940"/>
              </a:lnSpc>
            </a:pPr>
            <a:r>
              <a:rPr sz="900" spc="-5" dirty="0">
                <a:solidFill>
                  <a:srgbClr val="FFFFFF"/>
                </a:solidFill>
                <a:latin typeface="Trebuchet MS"/>
                <a:cs typeface="Trebuchet MS"/>
              </a:rPr>
              <a:t>Easy  Commissioning</a:t>
            </a:r>
            <a:endParaRPr sz="900" dirty="0">
              <a:latin typeface="Trebuchet MS"/>
              <a:cs typeface="Trebuchet MS"/>
            </a:endParaRPr>
          </a:p>
        </p:txBody>
      </p:sp>
      <p:sp>
        <p:nvSpPr>
          <p:cNvPr id="18" name="object 8"/>
          <p:cNvSpPr txBox="1"/>
          <p:nvPr/>
        </p:nvSpPr>
        <p:spPr>
          <a:xfrm>
            <a:off x="2900172" y="5174615"/>
            <a:ext cx="430530" cy="252729"/>
          </a:xfrm>
          <a:prstGeom prst="rect">
            <a:avLst/>
          </a:prstGeom>
        </p:spPr>
        <p:txBody>
          <a:bodyPr vert="horz" wrap="square" lIns="0" tIns="0" rIns="0" bIns="0" rtlCol="0">
            <a:spAutoFit/>
          </a:bodyPr>
          <a:lstStyle/>
          <a:p>
            <a:pPr marL="12700" marR="5080" indent="17780">
              <a:lnSpc>
                <a:spcPts val="940"/>
              </a:lnSpc>
            </a:pPr>
            <a:r>
              <a:rPr sz="900" spc="-5" dirty="0">
                <a:solidFill>
                  <a:srgbClr val="FFFFFF"/>
                </a:solidFill>
                <a:latin typeface="Trebuchet MS"/>
                <a:cs typeface="Trebuchet MS"/>
              </a:rPr>
              <a:t>Built In  Mo</a:t>
            </a:r>
            <a:r>
              <a:rPr sz="900" dirty="0">
                <a:solidFill>
                  <a:srgbClr val="FFFFFF"/>
                </a:solidFill>
                <a:latin typeface="Trebuchet MS"/>
                <a:cs typeface="Trebuchet MS"/>
              </a:rPr>
              <a:t>b</a:t>
            </a:r>
            <a:r>
              <a:rPr sz="900" spc="-5" dirty="0">
                <a:solidFill>
                  <a:srgbClr val="FFFFFF"/>
                </a:solidFill>
                <a:latin typeface="Trebuchet MS"/>
                <a:cs typeface="Trebuchet MS"/>
              </a:rPr>
              <a:t>i</a:t>
            </a:r>
            <a:r>
              <a:rPr sz="900" dirty="0">
                <a:solidFill>
                  <a:srgbClr val="FFFFFF"/>
                </a:solidFill>
                <a:latin typeface="Trebuchet MS"/>
                <a:cs typeface="Trebuchet MS"/>
              </a:rPr>
              <a:t>l</a:t>
            </a:r>
            <a:r>
              <a:rPr sz="900" spc="-10" dirty="0">
                <a:solidFill>
                  <a:srgbClr val="FFFFFF"/>
                </a:solidFill>
                <a:latin typeface="Trebuchet MS"/>
                <a:cs typeface="Trebuchet MS"/>
              </a:rPr>
              <a:t>i</a:t>
            </a:r>
            <a:r>
              <a:rPr sz="900" dirty="0">
                <a:solidFill>
                  <a:srgbClr val="FFFFFF"/>
                </a:solidFill>
                <a:latin typeface="Trebuchet MS"/>
                <a:cs typeface="Trebuchet MS"/>
              </a:rPr>
              <a:t>ty</a:t>
            </a:r>
            <a:endParaRPr sz="900" dirty="0">
              <a:latin typeface="Trebuchet MS"/>
              <a:cs typeface="Trebuchet MS"/>
            </a:endParaRPr>
          </a:p>
        </p:txBody>
      </p:sp>
      <p:sp>
        <p:nvSpPr>
          <p:cNvPr id="19" name="object 9"/>
          <p:cNvSpPr txBox="1"/>
          <p:nvPr/>
        </p:nvSpPr>
        <p:spPr>
          <a:xfrm>
            <a:off x="2839211" y="3389884"/>
            <a:ext cx="552450" cy="271780"/>
          </a:xfrm>
          <a:prstGeom prst="rect">
            <a:avLst/>
          </a:prstGeom>
        </p:spPr>
        <p:txBody>
          <a:bodyPr vert="horz" wrap="square" lIns="0" tIns="0" rIns="0" bIns="0" rtlCol="0">
            <a:spAutoFit/>
          </a:bodyPr>
          <a:lstStyle/>
          <a:p>
            <a:pPr marL="60960">
              <a:lnSpc>
                <a:spcPts val="1010"/>
              </a:lnSpc>
            </a:pPr>
            <a:r>
              <a:rPr sz="900" spc="-5" dirty="0">
                <a:solidFill>
                  <a:srgbClr val="FFFFFF"/>
                </a:solidFill>
                <a:latin typeface="Trebuchet MS"/>
                <a:cs typeface="Trebuchet MS"/>
              </a:rPr>
              <a:t>Network</a:t>
            </a:r>
            <a:endParaRPr sz="900" dirty="0">
              <a:latin typeface="Trebuchet MS"/>
              <a:cs typeface="Trebuchet MS"/>
            </a:endParaRPr>
          </a:p>
          <a:p>
            <a:pPr marL="12700">
              <a:lnSpc>
                <a:spcPts val="1010"/>
              </a:lnSpc>
            </a:pPr>
            <a:r>
              <a:rPr sz="900" dirty="0">
                <a:solidFill>
                  <a:srgbClr val="FFFFFF"/>
                </a:solidFill>
                <a:latin typeface="Trebuchet MS"/>
                <a:cs typeface="Trebuchet MS"/>
              </a:rPr>
              <a:t>Sc</a:t>
            </a:r>
            <a:r>
              <a:rPr sz="900" spc="-10" dirty="0">
                <a:solidFill>
                  <a:srgbClr val="FFFFFF"/>
                </a:solidFill>
                <a:latin typeface="Trebuchet MS"/>
                <a:cs typeface="Trebuchet MS"/>
              </a:rPr>
              <a:t>a</a:t>
            </a:r>
            <a:r>
              <a:rPr sz="900" dirty="0">
                <a:solidFill>
                  <a:srgbClr val="FFFFFF"/>
                </a:solidFill>
                <a:latin typeface="Trebuchet MS"/>
                <a:cs typeface="Trebuchet MS"/>
              </a:rPr>
              <a:t>l</a:t>
            </a:r>
            <a:r>
              <a:rPr sz="900" spc="-10" dirty="0">
                <a:solidFill>
                  <a:srgbClr val="FFFFFF"/>
                </a:solidFill>
                <a:latin typeface="Trebuchet MS"/>
                <a:cs typeface="Trebuchet MS"/>
              </a:rPr>
              <a:t>a</a:t>
            </a:r>
            <a:r>
              <a:rPr sz="900" dirty="0">
                <a:solidFill>
                  <a:srgbClr val="FFFFFF"/>
                </a:solidFill>
                <a:latin typeface="Trebuchet MS"/>
                <a:cs typeface="Trebuchet MS"/>
              </a:rPr>
              <a:t>b</a:t>
            </a:r>
            <a:r>
              <a:rPr sz="900" spc="-5" dirty="0">
                <a:solidFill>
                  <a:srgbClr val="FFFFFF"/>
                </a:solidFill>
                <a:latin typeface="Trebuchet MS"/>
                <a:cs typeface="Trebuchet MS"/>
              </a:rPr>
              <a:t>i</a:t>
            </a:r>
            <a:r>
              <a:rPr sz="900" dirty="0">
                <a:solidFill>
                  <a:srgbClr val="FFFFFF"/>
                </a:solidFill>
                <a:latin typeface="Trebuchet MS"/>
                <a:cs typeface="Trebuchet MS"/>
              </a:rPr>
              <a:t>l</a:t>
            </a:r>
            <a:r>
              <a:rPr sz="900" spc="-10" dirty="0">
                <a:solidFill>
                  <a:srgbClr val="FFFFFF"/>
                </a:solidFill>
                <a:latin typeface="Trebuchet MS"/>
                <a:cs typeface="Trebuchet MS"/>
              </a:rPr>
              <a:t>i</a:t>
            </a:r>
            <a:r>
              <a:rPr sz="900" dirty="0">
                <a:solidFill>
                  <a:srgbClr val="FFFFFF"/>
                </a:solidFill>
                <a:latin typeface="Trebuchet MS"/>
                <a:cs typeface="Trebuchet MS"/>
              </a:rPr>
              <a:t>ty</a:t>
            </a:r>
            <a:endParaRPr sz="900" dirty="0">
              <a:latin typeface="Trebuchet MS"/>
              <a:cs typeface="Trebuchet MS"/>
            </a:endParaRPr>
          </a:p>
        </p:txBody>
      </p:sp>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172708" y="323850"/>
            <a:ext cx="6007517" cy="6534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593588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40334" y="304799"/>
            <a:ext cx="8297036" cy="830997"/>
          </a:xfrm>
          <a:prstGeom prst="rect">
            <a:avLst/>
          </a:prstGeom>
          <a:noFill/>
        </p:spPr>
        <p:txBody>
          <a:bodyPr wrap="square" rtlCol="0">
            <a:spAutoFit/>
          </a:bodyPr>
          <a:lstStyle/>
          <a:p>
            <a:r>
              <a:rPr lang="en-US" sz="4800" b="1" dirty="0" smtClean="0">
                <a:solidFill>
                  <a:schemeClr val="accent1"/>
                </a:solidFill>
              </a:rPr>
              <a:t>Where Lora Lies</a:t>
            </a:r>
            <a:endParaRPr lang="en-US" b="1" dirty="0">
              <a:solidFill>
                <a:schemeClr val="accent1"/>
              </a:solidFill>
            </a:endParaRPr>
          </a:p>
        </p:txBody>
      </p:sp>
      <p:sp>
        <p:nvSpPr>
          <p:cNvPr id="30" name="object 3"/>
          <p:cNvSpPr/>
          <p:nvPr/>
        </p:nvSpPr>
        <p:spPr>
          <a:xfrm>
            <a:off x="2129027" y="1338072"/>
            <a:ext cx="2620010" cy="2496820"/>
          </a:xfrm>
          <a:custGeom>
            <a:avLst/>
            <a:gdLst/>
            <a:ahLst/>
            <a:cxnLst/>
            <a:rect l="l" t="t" r="r" b="b"/>
            <a:pathLst>
              <a:path w="2620010" h="2496820">
                <a:moveTo>
                  <a:pt x="1309877" y="0"/>
                </a:moveTo>
                <a:lnTo>
                  <a:pt x="1260773" y="860"/>
                </a:lnTo>
                <a:lnTo>
                  <a:pt x="1212124" y="3423"/>
                </a:lnTo>
                <a:lnTo>
                  <a:pt x="1163963" y="7657"/>
                </a:lnTo>
                <a:lnTo>
                  <a:pt x="1116321" y="13532"/>
                </a:lnTo>
                <a:lnTo>
                  <a:pt x="1069230" y="21019"/>
                </a:lnTo>
                <a:lnTo>
                  <a:pt x="1022722" y="30086"/>
                </a:lnTo>
                <a:lnTo>
                  <a:pt x="976828" y="40705"/>
                </a:lnTo>
                <a:lnTo>
                  <a:pt x="931580" y="52844"/>
                </a:lnTo>
                <a:lnTo>
                  <a:pt x="887009" y="66473"/>
                </a:lnTo>
                <a:lnTo>
                  <a:pt x="843148" y="81563"/>
                </a:lnTo>
                <a:lnTo>
                  <a:pt x="800028" y="98083"/>
                </a:lnTo>
                <a:lnTo>
                  <a:pt x="757681" y="116003"/>
                </a:lnTo>
                <a:lnTo>
                  <a:pt x="716137" y="135293"/>
                </a:lnTo>
                <a:lnTo>
                  <a:pt x="675430" y="155923"/>
                </a:lnTo>
                <a:lnTo>
                  <a:pt x="635590" y="177862"/>
                </a:lnTo>
                <a:lnTo>
                  <a:pt x="596650" y="201080"/>
                </a:lnTo>
                <a:lnTo>
                  <a:pt x="558641" y="225548"/>
                </a:lnTo>
                <a:lnTo>
                  <a:pt x="521594" y="251235"/>
                </a:lnTo>
                <a:lnTo>
                  <a:pt x="485541" y="278111"/>
                </a:lnTo>
                <a:lnTo>
                  <a:pt x="450515" y="306145"/>
                </a:lnTo>
                <a:lnTo>
                  <a:pt x="416546" y="335308"/>
                </a:lnTo>
                <a:lnTo>
                  <a:pt x="383667" y="365569"/>
                </a:lnTo>
                <a:lnTo>
                  <a:pt x="351908" y="396898"/>
                </a:lnTo>
                <a:lnTo>
                  <a:pt x="321302" y="429266"/>
                </a:lnTo>
                <a:lnTo>
                  <a:pt x="291880" y="462641"/>
                </a:lnTo>
                <a:lnTo>
                  <a:pt x="263674" y="496995"/>
                </a:lnTo>
                <a:lnTo>
                  <a:pt x="236716" y="532295"/>
                </a:lnTo>
                <a:lnTo>
                  <a:pt x="211037" y="568513"/>
                </a:lnTo>
                <a:lnTo>
                  <a:pt x="186670" y="605619"/>
                </a:lnTo>
                <a:lnTo>
                  <a:pt x="163644" y="643581"/>
                </a:lnTo>
                <a:lnTo>
                  <a:pt x="141993" y="682370"/>
                </a:lnTo>
                <a:lnTo>
                  <a:pt x="121748" y="721956"/>
                </a:lnTo>
                <a:lnTo>
                  <a:pt x="102941" y="762309"/>
                </a:lnTo>
                <a:lnTo>
                  <a:pt x="85603" y="803398"/>
                </a:lnTo>
                <a:lnTo>
                  <a:pt x="69766" y="845193"/>
                </a:lnTo>
                <a:lnTo>
                  <a:pt x="55461" y="887665"/>
                </a:lnTo>
                <a:lnTo>
                  <a:pt x="42721" y="930782"/>
                </a:lnTo>
                <a:lnTo>
                  <a:pt x="31577" y="974515"/>
                </a:lnTo>
                <a:lnTo>
                  <a:pt x="22060" y="1018834"/>
                </a:lnTo>
                <a:lnTo>
                  <a:pt x="14203" y="1063708"/>
                </a:lnTo>
                <a:lnTo>
                  <a:pt x="8036" y="1109107"/>
                </a:lnTo>
                <a:lnTo>
                  <a:pt x="3593" y="1155002"/>
                </a:lnTo>
                <a:lnTo>
                  <a:pt x="903" y="1201361"/>
                </a:lnTo>
                <a:lnTo>
                  <a:pt x="0" y="1248155"/>
                </a:lnTo>
                <a:lnTo>
                  <a:pt x="903" y="1294950"/>
                </a:lnTo>
                <a:lnTo>
                  <a:pt x="3593" y="1341309"/>
                </a:lnTo>
                <a:lnTo>
                  <a:pt x="8036" y="1387204"/>
                </a:lnTo>
                <a:lnTo>
                  <a:pt x="14203" y="1432603"/>
                </a:lnTo>
                <a:lnTo>
                  <a:pt x="22060" y="1477477"/>
                </a:lnTo>
                <a:lnTo>
                  <a:pt x="31577" y="1521796"/>
                </a:lnTo>
                <a:lnTo>
                  <a:pt x="42721" y="1565529"/>
                </a:lnTo>
                <a:lnTo>
                  <a:pt x="55461" y="1608646"/>
                </a:lnTo>
                <a:lnTo>
                  <a:pt x="69766" y="1651118"/>
                </a:lnTo>
                <a:lnTo>
                  <a:pt x="85603" y="1692913"/>
                </a:lnTo>
                <a:lnTo>
                  <a:pt x="102941" y="1734002"/>
                </a:lnTo>
                <a:lnTo>
                  <a:pt x="121748" y="1774355"/>
                </a:lnTo>
                <a:lnTo>
                  <a:pt x="141993" y="1813941"/>
                </a:lnTo>
                <a:lnTo>
                  <a:pt x="163644" y="1852730"/>
                </a:lnTo>
                <a:lnTo>
                  <a:pt x="186670" y="1890692"/>
                </a:lnTo>
                <a:lnTo>
                  <a:pt x="211037" y="1927798"/>
                </a:lnTo>
                <a:lnTo>
                  <a:pt x="236716" y="1964016"/>
                </a:lnTo>
                <a:lnTo>
                  <a:pt x="263674" y="1999316"/>
                </a:lnTo>
                <a:lnTo>
                  <a:pt x="291880" y="2033670"/>
                </a:lnTo>
                <a:lnTo>
                  <a:pt x="321302" y="2067045"/>
                </a:lnTo>
                <a:lnTo>
                  <a:pt x="351908" y="2099413"/>
                </a:lnTo>
                <a:lnTo>
                  <a:pt x="383666" y="2130742"/>
                </a:lnTo>
                <a:lnTo>
                  <a:pt x="416546" y="2161003"/>
                </a:lnTo>
                <a:lnTo>
                  <a:pt x="450515" y="2190166"/>
                </a:lnTo>
                <a:lnTo>
                  <a:pt x="485541" y="2218200"/>
                </a:lnTo>
                <a:lnTo>
                  <a:pt x="521594" y="2245076"/>
                </a:lnTo>
                <a:lnTo>
                  <a:pt x="558641" y="2270763"/>
                </a:lnTo>
                <a:lnTo>
                  <a:pt x="596650" y="2295231"/>
                </a:lnTo>
                <a:lnTo>
                  <a:pt x="635590" y="2318449"/>
                </a:lnTo>
                <a:lnTo>
                  <a:pt x="675430" y="2340388"/>
                </a:lnTo>
                <a:lnTo>
                  <a:pt x="716137" y="2361018"/>
                </a:lnTo>
                <a:lnTo>
                  <a:pt x="757681" y="2380308"/>
                </a:lnTo>
                <a:lnTo>
                  <a:pt x="800028" y="2398228"/>
                </a:lnTo>
                <a:lnTo>
                  <a:pt x="843148" y="2414748"/>
                </a:lnTo>
                <a:lnTo>
                  <a:pt x="887009" y="2429838"/>
                </a:lnTo>
                <a:lnTo>
                  <a:pt x="931580" y="2443467"/>
                </a:lnTo>
                <a:lnTo>
                  <a:pt x="976828" y="2455606"/>
                </a:lnTo>
                <a:lnTo>
                  <a:pt x="1022722" y="2466225"/>
                </a:lnTo>
                <a:lnTo>
                  <a:pt x="1069230" y="2475292"/>
                </a:lnTo>
                <a:lnTo>
                  <a:pt x="1116321" y="2482779"/>
                </a:lnTo>
                <a:lnTo>
                  <a:pt x="1163963" y="2488654"/>
                </a:lnTo>
                <a:lnTo>
                  <a:pt x="1212124" y="2492888"/>
                </a:lnTo>
                <a:lnTo>
                  <a:pt x="1260773" y="2495451"/>
                </a:lnTo>
                <a:lnTo>
                  <a:pt x="1309877" y="2496311"/>
                </a:lnTo>
                <a:lnTo>
                  <a:pt x="1358982" y="2495451"/>
                </a:lnTo>
                <a:lnTo>
                  <a:pt x="1407631" y="2492888"/>
                </a:lnTo>
                <a:lnTo>
                  <a:pt x="1455792" y="2488654"/>
                </a:lnTo>
                <a:lnTo>
                  <a:pt x="1503434" y="2482779"/>
                </a:lnTo>
                <a:lnTo>
                  <a:pt x="1550525" y="2475292"/>
                </a:lnTo>
                <a:lnTo>
                  <a:pt x="1597033" y="2466225"/>
                </a:lnTo>
                <a:lnTo>
                  <a:pt x="1642927" y="2455606"/>
                </a:lnTo>
                <a:lnTo>
                  <a:pt x="1688175" y="2443467"/>
                </a:lnTo>
                <a:lnTo>
                  <a:pt x="1732746" y="2429838"/>
                </a:lnTo>
                <a:lnTo>
                  <a:pt x="1776607" y="2414748"/>
                </a:lnTo>
                <a:lnTo>
                  <a:pt x="1819727" y="2398228"/>
                </a:lnTo>
                <a:lnTo>
                  <a:pt x="1862074" y="2380308"/>
                </a:lnTo>
                <a:lnTo>
                  <a:pt x="1903618" y="2361018"/>
                </a:lnTo>
                <a:lnTo>
                  <a:pt x="1944325" y="2340388"/>
                </a:lnTo>
                <a:lnTo>
                  <a:pt x="1984165" y="2318449"/>
                </a:lnTo>
                <a:lnTo>
                  <a:pt x="2023105" y="2295231"/>
                </a:lnTo>
                <a:lnTo>
                  <a:pt x="2061114" y="2270763"/>
                </a:lnTo>
                <a:lnTo>
                  <a:pt x="2098161" y="2245076"/>
                </a:lnTo>
                <a:lnTo>
                  <a:pt x="2134214" y="2218200"/>
                </a:lnTo>
                <a:lnTo>
                  <a:pt x="2169240" y="2190166"/>
                </a:lnTo>
                <a:lnTo>
                  <a:pt x="2203209" y="2161003"/>
                </a:lnTo>
                <a:lnTo>
                  <a:pt x="2236089" y="2130742"/>
                </a:lnTo>
                <a:lnTo>
                  <a:pt x="2267847" y="2099413"/>
                </a:lnTo>
                <a:lnTo>
                  <a:pt x="2298453" y="2067045"/>
                </a:lnTo>
                <a:lnTo>
                  <a:pt x="2327875" y="2033670"/>
                </a:lnTo>
                <a:lnTo>
                  <a:pt x="2356081" y="1999316"/>
                </a:lnTo>
                <a:lnTo>
                  <a:pt x="2383039" y="1964016"/>
                </a:lnTo>
                <a:lnTo>
                  <a:pt x="2408718" y="1927798"/>
                </a:lnTo>
                <a:lnTo>
                  <a:pt x="2433085" y="1890692"/>
                </a:lnTo>
                <a:lnTo>
                  <a:pt x="2456111" y="1852730"/>
                </a:lnTo>
                <a:lnTo>
                  <a:pt x="2477762" y="1813941"/>
                </a:lnTo>
                <a:lnTo>
                  <a:pt x="2498007" y="1774355"/>
                </a:lnTo>
                <a:lnTo>
                  <a:pt x="2516814" y="1734002"/>
                </a:lnTo>
                <a:lnTo>
                  <a:pt x="2534152" y="1692913"/>
                </a:lnTo>
                <a:lnTo>
                  <a:pt x="2549989" y="1651118"/>
                </a:lnTo>
                <a:lnTo>
                  <a:pt x="2564294" y="1608646"/>
                </a:lnTo>
                <a:lnTo>
                  <a:pt x="2577034" y="1565529"/>
                </a:lnTo>
                <a:lnTo>
                  <a:pt x="2588178" y="1521796"/>
                </a:lnTo>
                <a:lnTo>
                  <a:pt x="2597695" y="1477477"/>
                </a:lnTo>
                <a:lnTo>
                  <a:pt x="2605552" y="1432603"/>
                </a:lnTo>
                <a:lnTo>
                  <a:pt x="2611719" y="1387204"/>
                </a:lnTo>
                <a:lnTo>
                  <a:pt x="2616162" y="1341309"/>
                </a:lnTo>
                <a:lnTo>
                  <a:pt x="2618852" y="1294950"/>
                </a:lnTo>
                <a:lnTo>
                  <a:pt x="2619756" y="1248155"/>
                </a:lnTo>
                <a:lnTo>
                  <a:pt x="2618852" y="1201361"/>
                </a:lnTo>
                <a:lnTo>
                  <a:pt x="2616162" y="1155002"/>
                </a:lnTo>
                <a:lnTo>
                  <a:pt x="2611719" y="1109107"/>
                </a:lnTo>
                <a:lnTo>
                  <a:pt x="2605552" y="1063708"/>
                </a:lnTo>
                <a:lnTo>
                  <a:pt x="2597695" y="1018834"/>
                </a:lnTo>
                <a:lnTo>
                  <a:pt x="2588178" y="974515"/>
                </a:lnTo>
                <a:lnTo>
                  <a:pt x="2577034" y="930782"/>
                </a:lnTo>
                <a:lnTo>
                  <a:pt x="2564294" y="887665"/>
                </a:lnTo>
                <a:lnTo>
                  <a:pt x="2549989" y="845193"/>
                </a:lnTo>
                <a:lnTo>
                  <a:pt x="2534152" y="803398"/>
                </a:lnTo>
                <a:lnTo>
                  <a:pt x="2516814" y="762309"/>
                </a:lnTo>
                <a:lnTo>
                  <a:pt x="2498007" y="721956"/>
                </a:lnTo>
                <a:lnTo>
                  <a:pt x="2477762" y="682370"/>
                </a:lnTo>
                <a:lnTo>
                  <a:pt x="2456111" y="643581"/>
                </a:lnTo>
                <a:lnTo>
                  <a:pt x="2433085" y="605619"/>
                </a:lnTo>
                <a:lnTo>
                  <a:pt x="2408718" y="568513"/>
                </a:lnTo>
                <a:lnTo>
                  <a:pt x="2383039" y="532295"/>
                </a:lnTo>
                <a:lnTo>
                  <a:pt x="2356081" y="496995"/>
                </a:lnTo>
                <a:lnTo>
                  <a:pt x="2327875" y="462641"/>
                </a:lnTo>
                <a:lnTo>
                  <a:pt x="2298453" y="429266"/>
                </a:lnTo>
                <a:lnTo>
                  <a:pt x="2267847" y="396898"/>
                </a:lnTo>
                <a:lnTo>
                  <a:pt x="2236089" y="365569"/>
                </a:lnTo>
                <a:lnTo>
                  <a:pt x="2203209" y="335308"/>
                </a:lnTo>
                <a:lnTo>
                  <a:pt x="2169240" y="306145"/>
                </a:lnTo>
                <a:lnTo>
                  <a:pt x="2134214" y="278111"/>
                </a:lnTo>
                <a:lnTo>
                  <a:pt x="2098161" y="251235"/>
                </a:lnTo>
                <a:lnTo>
                  <a:pt x="2061114" y="225548"/>
                </a:lnTo>
                <a:lnTo>
                  <a:pt x="2023105" y="201080"/>
                </a:lnTo>
                <a:lnTo>
                  <a:pt x="1984165" y="177862"/>
                </a:lnTo>
                <a:lnTo>
                  <a:pt x="1944325" y="155923"/>
                </a:lnTo>
                <a:lnTo>
                  <a:pt x="1903618" y="135293"/>
                </a:lnTo>
                <a:lnTo>
                  <a:pt x="1862074" y="116003"/>
                </a:lnTo>
                <a:lnTo>
                  <a:pt x="1819727" y="98083"/>
                </a:lnTo>
                <a:lnTo>
                  <a:pt x="1776607" y="81563"/>
                </a:lnTo>
                <a:lnTo>
                  <a:pt x="1732746" y="66473"/>
                </a:lnTo>
                <a:lnTo>
                  <a:pt x="1688175" y="52844"/>
                </a:lnTo>
                <a:lnTo>
                  <a:pt x="1642927" y="40705"/>
                </a:lnTo>
                <a:lnTo>
                  <a:pt x="1597033" y="30086"/>
                </a:lnTo>
                <a:lnTo>
                  <a:pt x="1550525" y="21019"/>
                </a:lnTo>
                <a:lnTo>
                  <a:pt x="1503434" y="13532"/>
                </a:lnTo>
                <a:lnTo>
                  <a:pt x="1455792" y="7657"/>
                </a:lnTo>
                <a:lnTo>
                  <a:pt x="1407631" y="3423"/>
                </a:lnTo>
                <a:lnTo>
                  <a:pt x="1358982" y="860"/>
                </a:lnTo>
                <a:lnTo>
                  <a:pt x="1309877" y="0"/>
                </a:lnTo>
                <a:close/>
              </a:path>
            </a:pathLst>
          </a:custGeom>
          <a:solidFill>
            <a:srgbClr val="006FC0"/>
          </a:solidFill>
        </p:spPr>
        <p:txBody>
          <a:bodyPr wrap="square" lIns="0" tIns="0" rIns="0" bIns="0" rtlCol="0"/>
          <a:lstStyle/>
          <a:p>
            <a:endParaRPr dirty="0"/>
          </a:p>
        </p:txBody>
      </p:sp>
      <p:sp>
        <p:nvSpPr>
          <p:cNvPr id="31" name="object 4"/>
          <p:cNvSpPr/>
          <p:nvPr/>
        </p:nvSpPr>
        <p:spPr>
          <a:xfrm>
            <a:off x="4913376" y="3726179"/>
            <a:ext cx="1156970" cy="914400"/>
          </a:xfrm>
          <a:custGeom>
            <a:avLst/>
            <a:gdLst/>
            <a:ahLst/>
            <a:cxnLst/>
            <a:rect l="l" t="t" r="r" b="b"/>
            <a:pathLst>
              <a:path w="1156970" h="914400">
                <a:moveTo>
                  <a:pt x="699515" y="0"/>
                </a:moveTo>
                <a:lnTo>
                  <a:pt x="0" y="0"/>
                </a:lnTo>
                <a:lnTo>
                  <a:pt x="0" y="914400"/>
                </a:lnTo>
                <a:lnTo>
                  <a:pt x="699515" y="914400"/>
                </a:lnTo>
                <a:lnTo>
                  <a:pt x="1156715" y="457200"/>
                </a:lnTo>
                <a:lnTo>
                  <a:pt x="699515" y="0"/>
                </a:lnTo>
                <a:close/>
              </a:path>
            </a:pathLst>
          </a:custGeom>
          <a:solidFill>
            <a:srgbClr val="D979BC"/>
          </a:solidFill>
        </p:spPr>
        <p:txBody>
          <a:bodyPr wrap="square" lIns="0" tIns="0" rIns="0" bIns="0" rtlCol="0"/>
          <a:lstStyle/>
          <a:p>
            <a:endParaRPr dirty="0"/>
          </a:p>
        </p:txBody>
      </p:sp>
      <p:sp>
        <p:nvSpPr>
          <p:cNvPr id="32" name="object 5"/>
          <p:cNvSpPr txBox="1"/>
          <p:nvPr/>
        </p:nvSpPr>
        <p:spPr>
          <a:xfrm>
            <a:off x="5221351" y="4040758"/>
            <a:ext cx="313690" cy="292735"/>
          </a:xfrm>
          <a:prstGeom prst="rect">
            <a:avLst/>
          </a:prstGeom>
        </p:spPr>
        <p:txBody>
          <a:bodyPr vert="horz" wrap="square" lIns="0" tIns="0" rIns="0" bIns="0" rtlCol="0">
            <a:spAutoFit/>
          </a:bodyPr>
          <a:lstStyle/>
          <a:p>
            <a:pPr marL="12700">
              <a:lnSpc>
                <a:spcPct val="100000"/>
              </a:lnSpc>
            </a:pPr>
            <a:r>
              <a:rPr sz="1800" b="1" dirty="0">
                <a:solidFill>
                  <a:srgbClr val="FFFFFF"/>
                </a:solidFill>
                <a:latin typeface="Trebuchet MS"/>
                <a:cs typeface="Trebuchet MS"/>
              </a:rPr>
              <a:t>2G</a:t>
            </a:r>
            <a:endParaRPr sz="1800" dirty="0">
              <a:latin typeface="Trebuchet MS"/>
              <a:cs typeface="Trebuchet MS"/>
            </a:endParaRPr>
          </a:p>
        </p:txBody>
      </p:sp>
      <p:sp>
        <p:nvSpPr>
          <p:cNvPr id="33" name="object 6"/>
          <p:cNvSpPr/>
          <p:nvPr/>
        </p:nvSpPr>
        <p:spPr>
          <a:xfrm>
            <a:off x="5800344" y="3726179"/>
            <a:ext cx="1524000" cy="928369"/>
          </a:xfrm>
          <a:custGeom>
            <a:avLst/>
            <a:gdLst/>
            <a:ahLst/>
            <a:cxnLst/>
            <a:rect l="l" t="t" r="r" b="b"/>
            <a:pathLst>
              <a:path w="1524000" h="928370">
                <a:moveTo>
                  <a:pt x="1059941" y="0"/>
                </a:moveTo>
                <a:lnTo>
                  <a:pt x="0" y="0"/>
                </a:lnTo>
                <a:lnTo>
                  <a:pt x="464057" y="464058"/>
                </a:lnTo>
                <a:lnTo>
                  <a:pt x="0" y="928116"/>
                </a:lnTo>
                <a:lnTo>
                  <a:pt x="1059941" y="928116"/>
                </a:lnTo>
                <a:lnTo>
                  <a:pt x="1524000" y="464058"/>
                </a:lnTo>
                <a:lnTo>
                  <a:pt x="1059941" y="0"/>
                </a:lnTo>
                <a:close/>
              </a:path>
            </a:pathLst>
          </a:custGeom>
          <a:solidFill>
            <a:srgbClr val="D979BC"/>
          </a:solidFill>
        </p:spPr>
        <p:txBody>
          <a:bodyPr wrap="square" lIns="0" tIns="0" rIns="0" bIns="0" rtlCol="0"/>
          <a:lstStyle/>
          <a:p>
            <a:endParaRPr dirty="0"/>
          </a:p>
        </p:txBody>
      </p:sp>
      <p:sp>
        <p:nvSpPr>
          <p:cNvPr id="34" name="object 7"/>
          <p:cNvSpPr txBox="1"/>
          <p:nvPr/>
        </p:nvSpPr>
        <p:spPr>
          <a:xfrm>
            <a:off x="6406641" y="4047744"/>
            <a:ext cx="313690" cy="292100"/>
          </a:xfrm>
          <a:prstGeom prst="rect">
            <a:avLst/>
          </a:prstGeom>
        </p:spPr>
        <p:txBody>
          <a:bodyPr vert="horz" wrap="square" lIns="0" tIns="0" rIns="0" bIns="0" rtlCol="0">
            <a:spAutoFit/>
          </a:bodyPr>
          <a:lstStyle/>
          <a:p>
            <a:pPr marL="12700">
              <a:lnSpc>
                <a:spcPct val="100000"/>
              </a:lnSpc>
            </a:pPr>
            <a:r>
              <a:rPr sz="1800" b="1" dirty="0">
                <a:solidFill>
                  <a:srgbClr val="FFFFFF"/>
                </a:solidFill>
                <a:latin typeface="Trebuchet MS"/>
                <a:cs typeface="Trebuchet MS"/>
              </a:rPr>
              <a:t>3G</a:t>
            </a:r>
            <a:endParaRPr sz="1800" dirty="0">
              <a:latin typeface="Trebuchet MS"/>
              <a:cs typeface="Trebuchet MS"/>
            </a:endParaRPr>
          </a:p>
        </p:txBody>
      </p:sp>
      <p:sp>
        <p:nvSpPr>
          <p:cNvPr id="35" name="object 8"/>
          <p:cNvSpPr/>
          <p:nvPr/>
        </p:nvSpPr>
        <p:spPr>
          <a:xfrm>
            <a:off x="7016495" y="3727703"/>
            <a:ext cx="1524000" cy="928369"/>
          </a:xfrm>
          <a:custGeom>
            <a:avLst/>
            <a:gdLst/>
            <a:ahLst/>
            <a:cxnLst/>
            <a:rect l="l" t="t" r="r" b="b"/>
            <a:pathLst>
              <a:path w="1524000" h="928370">
                <a:moveTo>
                  <a:pt x="1059942" y="0"/>
                </a:moveTo>
                <a:lnTo>
                  <a:pt x="0" y="0"/>
                </a:lnTo>
                <a:lnTo>
                  <a:pt x="464057" y="464058"/>
                </a:lnTo>
                <a:lnTo>
                  <a:pt x="0" y="928116"/>
                </a:lnTo>
                <a:lnTo>
                  <a:pt x="1059942" y="928116"/>
                </a:lnTo>
                <a:lnTo>
                  <a:pt x="1524000" y="464058"/>
                </a:lnTo>
                <a:lnTo>
                  <a:pt x="1059942" y="0"/>
                </a:lnTo>
                <a:close/>
              </a:path>
            </a:pathLst>
          </a:custGeom>
          <a:solidFill>
            <a:srgbClr val="D979BC"/>
          </a:solidFill>
        </p:spPr>
        <p:txBody>
          <a:bodyPr wrap="square" lIns="0" tIns="0" rIns="0" bIns="0" rtlCol="0"/>
          <a:lstStyle/>
          <a:p>
            <a:endParaRPr dirty="0"/>
          </a:p>
        </p:txBody>
      </p:sp>
      <p:sp>
        <p:nvSpPr>
          <p:cNvPr id="36" name="object 9"/>
          <p:cNvSpPr txBox="1"/>
          <p:nvPr/>
        </p:nvSpPr>
        <p:spPr>
          <a:xfrm>
            <a:off x="7623809" y="4049903"/>
            <a:ext cx="313690" cy="292100"/>
          </a:xfrm>
          <a:prstGeom prst="rect">
            <a:avLst/>
          </a:prstGeom>
        </p:spPr>
        <p:txBody>
          <a:bodyPr vert="horz" wrap="square" lIns="0" tIns="0" rIns="0" bIns="0" rtlCol="0">
            <a:spAutoFit/>
          </a:bodyPr>
          <a:lstStyle/>
          <a:p>
            <a:pPr marL="12700">
              <a:lnSpc>
                <a:spcPct val="100000"/>
              </a:lnSpc>
            </a:pPr>
            <a:r>
              <a:rPr sz="1800" b="1" dirty="0">
                <a:solidFill>
                  <a:srgbClr val="FFFFFF"/>
                </a:solidFill>
                <a:latin typeface="Trebuchet MS"/>
                <a:cs typeface="Trebuchet MS"/>
              </a:rPr>
              <a:t>4G</a:t>
            </a:r>
            <a:endParaRPr sz="1800" dirty="0">
              <a:latin typeface="Trebuchet MS"/>
              <a:cs typeface="Trebuchet MS"/>
            </a:endParaRPr>
          </a:p>
        </p:txBody>
      </p:sp>
      <p:sp>
        <p:nvSpPr>
          <p:cNvPr id="37" name="object 10"/>
          <p:cNvSpPr/>
          <p:nvPr/>
        </p:nvSpPr>
        <p:spPr>
          <a:xfrm>
            <a:off x="8092440" y="2619755"/>
            <a:ext cx="2689860" cy="2133600"/>
          </a:xfrm>
          <a:custGeom>
            <a:avLst/>
            <a:gdLst/>
            <a:ahLst/>
            <a:cxnLst/>
            <a:rect l="l" t="t" r="r" b="b"/>
            <a:pathLst>
              <a:path w="2689859" h="2133600">
                <a:moveTo>
                  <a:pt x="1623059" y="0"/>
                </a:moveTo>
                <a:lnTo>
                  <a:pt x="0" y="0"/>
                </a:lnTo>
                <a:lnTo>
                  <a:pt x="1066800" y="1066800"/>
                </a:lnTo>
                <a:lnTo>
                  <a:pt x="0" y="2133600"/>
                </a:lnTo>
                <a:lnTo>
                  <a:pt x="1623059" y="2133600"/>
                </a:lnTo>
                <a:lnTo>
                  <a:pt x="2689859" y="1066800"/>
                </a:lnTo>
                <a:lnTo>
                  <a:pt x="1623059" y="0"/>
                </a:lnTo>
                <a:close/>
              </a:path>
            </a:pathLst>
          </a:custGeom>
          <a:solidFill>
            <a:srgbClr val="AE3189"/>
          </a:solidFill>
        </p:spPr>
        <p:txBody>
          <a:bodyPr wrap="square" lIns="0" tIns="0" rIns="0" bIns="0" rtlCol="0"/>
          <a:lstStyle/>
          <a:p>
            <a:endParaRPr dirty="0"/>
          </a:p>
        </p:txBody>
      </p:sp>
      <p:sp>
        <p:nvSpPr>
          <p:cNvPr id="38" name="object 11"/>
          <p:cNvSpPr/>
          <p:nvPr/>
        </p:nvSpPr>
        <p:spPr>
          <a:xfrm>
            <a:off x="6537959" y="4831079"/>
            <a:ext cx="1809114" cy="1256030"/>
          </a:xfrm>
          <a:custGeom>
            <a:avLst/>
            <a:gdLst/>
            <a:ahLst/>
            <a:cxnLst/>
            <a:rect l="l" t="t" r="r" b="b"/>
            <a:pathLst>
              <a:path w="1809115" h="1256029">
                <a:moveTo>
                  <a:pt x="1599692" y="0"/>
                </a:moveTo>
                <a:lnTo>
                  <a:pt x="209296" y="0"/>
                </a:lnTo>
                <a:lnTo>
                  <a:pt x="161312" y="5528"/>
                </a:lnTo>
                <a:lnTo>
                  <a:pt x="117262" y="21276"/>
                </a:lnTo>
                <a:lnTo>
                  <a:pt x="78400" y="45986"/>
                </a:lnTo>
                <a:lnTo>
                  <a:pt x="45986" y="78400"/>
                </a:lnTo>
                <a:lnTo>
                  <a:pt x="21276" y="117262"/>
                </a:lnTo>
                <a:lnTo>
                  <a:pt x="5528" y="161312"/>
                </a:lnTo>
                <a:lnTo>
                  <a:pt x="0" y="209296"/>
                </a:lnTo>
                <a:lnTo>
                  <a:pt x="0" y="1046480"/>
                </a:lnTo>
                <a:lnTo>
                  <a:pt x="5528" y="1094467"/>
                </a:lnTo>
                <a:lnTo>
                  <a:pt x="21276" y="1138519"/>
                </a:lnTo>
                <a:lnTo>
                  <a:pt x="45986" y="1177380"/>
                </a:lnTo>
                <a:lnTo>
                  <a:pt x="78400" y="1209793"/>
                </a:lnTo>
                <a:lnTo>
                  <a:pt x="117262" y="1234501"/>
                </a:lnTo>
                <a:lnTo>
                  <a:pt x="161312" y="1250247"/>
                </a:lnTo>
                <a:lnTo>
                  <a:pt x="209296" y="1255776"/>
                </a:lnTo>
                <a:lnTo>
                  <a:pt x="1599692" y="1255776"/>
                </a:lnTo>
                <a:lnTo>
                  <a:pt x="1647675" y="1250247"/>
                </a:lnTo>
                <a:lnTo>
                  <a:pt x="1691725" y="1234501"/>
                </a:lnTo>
                <a:lnTo>
                  <a:pt x="1730587" y="1209793"/>
                </a:lnTo>
                <a:lnTo>
                  <a:pt x="1763001" y="1177380"/>
                </a:lnTo>
                <a:lnTo>
                  <a:pt x="1787711" y="1138519"/>
                </a:lnTo>
                <a:lnTo>
                  <a:pt x="1803459" y="1094467"/>
                </a:lnTo>
                <a:lnTo>
                  <a:pt x="1808988" y="1046480"/>
                </a:lnTo>
                <a:lnTo>
                  <a:pt x="1808988" y="209296"/>
                </a:lnTo>
                <a:lnTo>
                  <a:pt x="1803459" y="161312"/>
                </a:lnTo>
                <a:lnTo>
                  <a:pt x="1787711" y="117262"/>
                </a:lnTo>
                <a:lnTo>
                  <a:pt x="1763001" y="78400"/>
                </a:lnTo>
                <a:lnTo>
                  <a:pt x="1730587" y="45986"/>
                </a:lnTo>
                <a:lnTo>
                  <a:pt x="1691725" y="21276"/>
                </a:lnTo>
                <a:lnTo>
                  <a:pt x="1647675" y="5528"/>
                </a:lnTo>
                <a:lnTo>
                  <a:pt x="1599692" y="0"/>
                </a:lnTo>
                <a:close/>
              </a:path>
            </a:pathLst>
          </a:custGeom>
          <a:solidFill>
            <a:srgbClr val="393939"/>
          </a:solidFill>
        </p:spPr>
        <p:txBody>
          <a:bodyPr wrap="square" lIns="0" tIns="0" rIns="0" bIns="0" rtlCol="0"/>
          <a:lstStyle/>
          <a:p>
            <a:endParaRPr dirty="0"/>
          </a:p>
        </p:txBody>
      </p:sp>
      <p:sp>
        <p:nvSpPr>
          <p:cNvPr id="39" name="object 12"/>
          <p:cNvSpPr txBox="1"/>
          <p:nvPr/>
        </p:nvSpPr>
        <p:spPr>
          <a:xfrm>
            <a:off x="6909307" y="5180076"/>
            <a:ext cx="1066800" cy="566420"/>
          </a:xfrm>
          <a:prstGeom prst="rect">
            <a:avLst/>
          </a:prstGeom>
        </p:spPr>
        <p:txBody>
          <a:bodyPr vert="horz" wrap="square" lIns="0" tIns="0" rIns="0" bIns="0" rtlCol="0">
            <a:spAutoFit/>
          </a:bodyPr>
          <a:lstStyle/>
          <a:p>
            <a:pPr marL="12700" marR="5080" indent="241935">
              <a:lnSpc>
                <a:spcPct val="100000"/>
              </a:lnSpc>
            </a:pPr>
            <a:r>
              <a:rPr sz="1800" b="1" dirty="0">
                <a:solidFill>
                  <a:srgbClr val="FFFFFF"/>
                </a:solidFill>
                <a:latin typeface="Trebuchet MS"/>
                <a:cs typeface="Trebuchet MS"/>
              </a:rPr>
              <a:t>Wi-Fi  11a</a:t>
            </a:r>
            <a:r>
              <a:rPr sz="1800" b="1" spc="5" dirty="0">
                <a:solidFill>
                  <a:srgbClr val="FFFFFF"/>
                </a:solidFill>
                <a:latin typeface="Trebuchet MS"/>
                <a:cs typeface="Trebuchet MS"/>
              </a:rPr>
              <a:t>/</a:t>
            </a:r>
            <a:r>
              <a:rPr sz="1800" b="1" dirty="0">
                <a:solidFill>
                  <a:srgbClr val="FFFFFF"/>
                </a:solidFill>
                <a:latin typeface="Trebuchet MS"/>
                <a:cs typeface="Trebuchet MS"/>
              </a:rPr>
              <a:t>b/g/n</a:t>
            </a:r>
            <a:endParaRPr sz="1800" dirty="0">
              <a:latin typeface="Trebuchet MS"/>
              <a:cs typeface="Trebuchet MS"/>
            </a:endParaRPr>
          </a:p>
        </p:txBody>
      </p:sp>
      <p:sp>
        <p:nvSpPr>
          <p:cNvPr id="40" name="object 13"/>
          <p:cNvSpPr/>
          <p:nvPr/>
        </p:nvSpPr>
        <p:spPr>
          <a:xfrm>
            <a:off x="8706611" y="4817364"/>
            <a:ext cx="1952625" cy="1270000"/>
          </a:xfrm>
          <a:custGeom>
            <a:avLst/>
            <a:gdLst/>
            <a:ahLst/>
            <a:cxnLst/>
            <a:rect l="l" t="t" r="r" b="b"/>
            <a:pathLst>
              <a:path w="1952625" h="1270000">
                <a:moveTo>
                  <a:pt x="1740662" y="0"/>
                </a:moveTo>
                <a:lnTo>
                  <a:pt x="211582" y="0"/>
                </a:lnTo>
                <a:lnTo>
                  <a:pt x="163072" y="5588"/>
                </a:lnTo>
                <a:lnTo>
                  <a:pt x="118539" y="21507"/>
                </a:lnTo>
                <a:lnTo>
                  <a:pt x="79253" y="46486"/>
                </a:lnTo>
                <a:lnTo>
                  <a:pt x="46486" y="79253"/>
                </a:lnTo>
                <a:lnTo>
                  <a:pt x="21507" y="118539"/>
                </a:lnTo>
                <a:lnTo>
                  <a:pt x="5588" y="163072"/>
                </a:lnTo>
                <a:lnTo>
                  <a:pt x="0" y="211581"/>
                </a:lnTo>
                <a:lnTo>
                  <a:pt x="0" y="1057910"/>
                </a:lnTo>
                <a:lnTo>
                  <a:pt x="5588" y="1106423"/>
                </a:lnTo>
                <a:lnTo>
                  <a:pt x="21507" y="1150958"/>
                </a:lnTo>
                <a:lnTo>
                  <a:pt x="46486" y="1190243"/>
                </a:lnTo>
                <a:lnTo>
                  <a:pt x="79253" y="1223009"/>
                </a:lnTo>
                <a:lnTo>
                  <a:pt x="118539" y="1247986"/>
                </a:lnTo>
                <a:lnTo>
                  <a:pt x="163072" y="1263903"/>
                </a:lnTo>
                <a:lnTo>
                  <a:pt x="211582" y="1269492"/>
                </a:lnTo>
                <a:lnTo>
                  <a:pt x="1740662" y="1269492"/>
                </a:lnTo>
                <a:lnTo>
                  <a:pt x="1789171" y="1263903"/>
                </a:lnTo>
                <a:lnTo>
                  <a:pt x="1833704" y="1247986"/>
                </a:lnTo>
                <a:lnTo>
                  <a:pt x="1872990" y="1223009"/>
                </a:lnTo>
                <a:lnTo>
                  <a:pt x="1905757" y="1190243"/>
                </a:lnTo>
                <a:lnTo>
                  <a:pt x="1930736" y="1150958"/>
                </a:lnTo>
                <a:lnTo>
                  <a:pt x="1946655" y="1106423"/>
                </a:lnTo>
                <a:lnTo>
                  <a:pt x="1952244" y="1057910"/>
                </a:lnTo>
                <a:lnTo>
                  <a:pt x="1952244" y="211581"/>
                </a:lnTo>
                <a:lnTo>
                  <a:pt x="1946655" y="163072"/>
                </a:lnTo>
                <a:lnTo>
                  <a:pt x="1930736" y="118539"/>
                </a:lnTo>
                <a:lnTo>
                  <a:pt x="1905757" y="79253"/>
                </a:lnTo>
                <a:lnTo>
                  <a:pt x="1872990" y="46486"/>
                </a:lnTo>
                <a:lnTo>
                  <a:pt x="1833704" y="21507"/>
                </a:lnTo>
                <a:lnTo>
                  <a:pt x="1789171" y="5588"/>
                </a:lnTo>
                <a:lnTo>
                  <a:pt x="1740662" y="0"/>
                </a:lnTo>
                <a:close/>
              </a:path>
            </a:pathLst>
          </a:custGeom>
          <a:solidFill>
            <a:srgbClr val="393939"/>
          </a:solidFill>
        </p:spPr>
        <p:txBody>
          <a:bodyPr wrap="square" lIns="0" tIns="0" rIns="0" bIns="0" rtlCol="0"/>
          <a:lstStyle/>
          <a:p>
            <a:endParaRPr dirty="0"/>
          </a:p>
        </p:txBody>
      </p:sp>
      <p:sp>
        <p:nvSpPr>
          <p:cNvPr id="41" name="object 14"/>
          <p:cNvSpPr txBox="1"/>
          <p:nvPr/>
        </p:nvSpPr>
        <p:spPr>
          <a:xfrm>
            <a:off x="9391904" y="5173091"/>
            <a:ext cx="583565" cy="567055"/>
          </a:xfrm>
          <a:prstGeom prst="rect">
            <a:avLst/>
          </a:prstGeom>
        </p:spPr>
        <p:txBody>
          <a:bodyPr vert="horz" wrap="square" lIns="0" tIns="0" rIns="0" bIns="0" rtlCol="0">
            <a:spAutoFit/>
          </a:bodyPr>
          <a:lstStyle/>
          <a:p>
            <a:pPr marL="12700">
              <a:lnSpc>
                <a:spcPct val="100000"/>
              </a:lnSpc>
            </a:pPr>
            <a:r>
              <a:rPr sz="1800" b="1" dirty="0">
                <a:solidFill>
                  <a:srgbClr val="FFFFFF"/>
                </a:solidFill>
                <a:latin typeface="Trebuchet MS"/>
                <a:cs typeface="Trebuchet MS"/>
              </a:rPr>
              <a:t>Wi</a:t>
            </a:r>
            <a:r>
              <a:rPr sz="1800" b="1" spc="-5" dirty="0">
                <a:solidFill>
                  <a:srgbClr val="FFFFFF"/>
                </a:solidFill>
                <a:latin typeface="Trebuchet MS"/>
                <a:cs typeface="Trebuchet MS"/>
              </a:rPr>
              <a:t>-</a:t>
            </a:r>
            <a:r>
              <a:rPr sz="1800" b="1" dirty="0">
                <a:solidFill>
                  <a:srgbClr val="FFFFFF"/>
                </a:solidFill>
                <a:latin typeface="Trebuchet MS"/>
                <a:cs typeface="Trebuchet MS"/>
              </a:rPr>
              <a:t>Fi</a:t>
            </a:r>
            <a:endParaRPr sz="1800" dirty="0">
              <a:latin typeface="Trebuchet MS"/>
              <a:cs typeface="Trebuchet MS"/>
            </a:endParaRPr>
          </a:p>
          <a:p>
            <a:pPr marL="38100">
              <a:lnSpc>
                <a:spcPct val="100000"/>
              </a:lnSpc>
            </a:pPr>
            <a:r>
              <a:rPr sz="1800" b="1" dirty="0">
                <a:solidFill>
                  <a:srgbClr val="FFFFFF"/>
                </a:solidFill>
                <a:latin typeface="Trebuchet MS"/>
                <a:cs typeface="Trebuchet MS"/>
              </a:rPr>
              <a:t>11ac</a:t>
            </a:r>
            <a:endParaRPr sz="1800" dirty="0">
              <a:latin typeface="Trebuchet MS"/>
              <a:cs typeface="Trebuchet MS"/>
            </a:endParaRPr>
          </a:p>
        </p:txBody>
      </p:sp>
      <p:sp>
        <p:nvSpPr>
          <p:cNvPr id="42" name="object 15"/>
          <p:cNvSpPr/>
          <p:nvPr/>
        </p:nvSpPr>
        <p:spPr>
          <a:xfrm>
            <a:off x="4599432" y="5541264"/>
            <a:ext cx="1091565" cy="586740"/>
          </a:xfrm>
          <a:custGeom>
            <a:avLst/>
            <a:gdLst/>
            <a:ahLst/>
            <a:cxnLst/>
            <a:rect l="l" t="t" r="r" b="b"/>
            <a:pathLst>
              <a:path w="1091564" h="586739">
                <a:moveTo>
                  <a:pt x="993393" y="0"/>
                </a:moveTo>
                <a:lnTo>
                  <a:pt x="97789" y="0"/>
                </a:lnTo>
                <a:lnTo>
                  <a:pt x="0" y="97790"/>
                </a:lnTo>
                <a:lnTo>
                  <a:pt x="0" y="586740"/>
                </a:lnTo>
                <a:lnTo>
                  <a:pt x="1091183" y="586740"/>
                </a:lnTo>
                <a:lnTo>
                  <a:pt x="1091183" y="97790"/>
                </a:lnTo>
                <a:lnTo>
                  <a:pt x="993393" y="0"/>
                </a:lnTo>
                <a:close/>
              </a:path>
            </a:pathLst>
          </a:custGeom>
          <a:solidFill>
            <a:srgbClr val="AAAAAA"/>
          </a:solidFill>
        </p:spPr>
        <p:txBody>
          <a:bodyPr wrap="square" lIns="0" tIns="0" rIns="0" bIns="0" rtlCol="0"/>
          <a:lstStyle/>
          <a:p>
            <a:endParaRPr dirty="0"/>
          </a:p>
        </p:txBody>
      </p:sp>
      <p:sp>
        <p:nvSpPr>
          <p:cNvPr id="43" name="object 16"/>
          <p:cNvSpPr/>
          <p:nvPr/>
        </p:nvSpPr>
        <p:spPr>
          <a:xfrm>
            <a:off x="3482340" y="4847844"/>
            <a:ext cx="1092835" cy="911860"/>
          </a:xfrm>
          <a:custGeom>
            <a:avLst/>
            <a:gdLst/>
            <a:ahLst/>
            <a:cxnLst/>
            <a:rect l="l" t="t" r="r" b="b"/>
            <a:pathLst>
              <a:path w="1092835" h="911860">
                <a:moveTo>
                  <a:pt x="940815" y="0"/>
                </a:moveTo>
                <a:lnTo>
                  <a:pt x="151892" y="0"/>
                </a:lnTo>
                <a:lnTo>
                  <a:pt x="0" y="151891"/>
                </a:lnTo>
                <a:lnTo>
                  <a:pt x="0" y="911351"/>
                </a:lnTo>
                <a:lnTo>
                  <a:pt x="1092708" y="911351"/>
                </a:lnTo>
                <a:lnTo>
                  <a:pt x="1092708" y="151891"/>
                </a:lnTo>
                <a:lnTo>
                  <a:pt x="940815" y="0"/>
                </a:lnTo>
                <a:close/>
              </a:path>
            </a:pathLst>
          </a:custGeom>
          <a:solidFill>
            <a:srgbClr val="8AB6DD"/>
          </a:solidFill>
        </p:spPr>
        <p:txBody>
          <a:bodyPr wrap="square" lIns="0" tIns="0" rIns="0" bIns="0" rtlCol="0"/>
          <a:lstStyle/>
          <a:p>
            <a:endParaRPr dirty="0"/>
          </a:p>
        </p:txBody>
      </p:sp>
      <p:sp>
        <p:nvSpPr>
          <p:cNvPr id="44" name="object 17"/>
          <p:cNvSpPr txBox="1"/>
          <p:nvPr/>
        </p:nvSpPr>
        <p:spPr>
          <a:xfrm>
            <a:off x="3662553" y="5199253"/>
            <a:ext cx="733425" cy="292735"/>
          </a:xfrm>
          <a:prstGeom prst="rect">
            <a:avLst/>
          </a:prstGeom>
        </p:spPr>
        <p:txBody>
          <a:bodyPr vert="horz" wrap="square" lIns="0" tIns="0" rIns="0" bIns="0" rtlCol="0">
            <a:spAutoFit/>
          </a:bodyPr>
          <a:lstStyle/>
          <a:p>
            <a:pPr marL="12700">
              <a:lnSpc>
                <a:spcPct val="100000"/>
              </a:lnSpc>
            </a:pPr>
            <a:r>
              <a:rPr sz="1800" b="1" spc="-5" dirty="0">
                <a:solidFill>
                  <a:srgbClr val="FFFFFF"/>
                </a:solidFill>
                <a:latin typeface="Trebuchet MS"/>
                <a:cs typeface="Trebuchet MS"/>
              </a:rPr>
              <a:t>Zigbee</a:t>
            </a:r>
            <a:endParaRPr sz="1800" dirty="0">
              <a:latin typeface="Trebuchet MS"/>
              <a:cs typeface="Trebuchet MS"/>
            </a:endParaRPr>
          </a:p>
        </p:txBody>
      </p:sp>
      <p:sp>
        <p:nvSpPr>
          <p:cNvPr id="45" name="object 18"/>
          <p:cNvSpPr/>
          <p:nvPr/>
        </p:nvSpPr>
        <p:spPr>
          <a:xfrm>
            <a:off x="2033777" y="5159502"/>
            <a:ext cx="996950" cy="628015"/>
          </a:xfrm>
          <a:custGeom>
            <a:avLst/>
            <a:gdLst/>
            <a:ahLst/>
            <a:cxnLst/>
            <a:rect l="l" t="t" r="r" b="b"/>
            <a:pathLst>
              <a:path w="996950" h="628014">
                <a:moveTo>
                  <a:pt x="0" y="627888"/>
                </a:moveTo>
                <a:lnTo>
                  <a:pt x="996696" y="627888"/>
                </a:lnTo>
                <a:lnTo>
                  <a:pt x="996696" y="0"/>
                </a:lnTo>
                <a:lnTo>
                  <a:pt x="0" y="0"/>
                </a:lnTo>
                <a:lnTo>
                  <a:pt x="0" y="627888"/>
                </a:lnTo>
                <a:close/>
              </a:path>
            </a:pathLst>
          </a:custGeom>
          <a:solidFill>
            <a:srgbClr val="404040"/>
          </a:solidFill>
        </p:spPr>
        <p:txBody>
          <a:bodyPr wrap="square" lIns="0" tIns="0" rIns="0" bIns="0" rtlCol="0"/>
          <a:lstStyle/>
          <a:p>
            <a:endParaRPr dirty="0"/>
          </a:p>
        </p:txBody>
      </p:sp>
      <p:sp>
        <p:nvSpPr>
          <p:cNvPr id="46" name="object 19"/>
          <p:cNvSpPr/>
          <p:nvPr/>
        </p:nvSpPr>
        <p:spPr>
          <a:xfrm>
            <a:off x="2033777" y="5159502"/>
            <a:ext cx="996950" cy="628015"/>
          </a:xfrm>
          <a:custGeom>
            <a:avLst/>
            <a:gdLst/>
            <a:ahLst/>
            <a:cxnLst/>
            <a:rect l="l" t="t" r="r" b="b"/>
            <a:pathLst>
              <a:path w="996950" h="628014">
                <a:moveTo>
                  <a:pt x="0" y="627888"/>
                </a:moveTo>
                <a:lnTo>
                  <a:pt x="996696" y="627888"/>
                </a:lnTo>
                <a:lnTo>
                  <a:pt x="996696" y="0"/>
                </a:lnTo>
                <a:lnTo>
                  <a:pt x="0" y="0"/>
                </a:lnTo>
                <a:lnTo>
                  <a:pt x="0" y="627888"/>
                </a:lnTo>
                <a:close/>
              </a:path>
            </a:pathLst>
          </a:custGeom>
          <a:ln w="25908">
            <a:solidFill>
              <a:srgbClr val="2A6091"/>
            </a:solidFill>
          </a:ln>
        </p:spPr>
        <p:txBody>
          <a:bodyPr wrap="square" lIns="0" tIns="0" rIns="0" bIns="0" rtlCol="0"/>
          <a:lstStyle/>
          <a:p>
            <a:endParaRPr dirty="0"/>
          </a:p>
        </p:txBody>
      </p:sp>
      <p:sp>
        <p:nvSpPr>
          <p:cNvPr id="47" name="object 20"/>
          <p:cNvSpPr txBox="1"/>
          <p:nvPr/>
        </p:nvSpPr>
        <p:spPr>
          <a:xfrm>
            <a:off x="2033777" y="5330952"/>
            <a:ext cx="996950" cy="456565"/>
          </a:xfrm>
          <a:prstGeom prst="rect">
            <a:avLst/>
          </a:prstGeom>
        </p:spPr>
        <p:txBody>
          <a:bodyPr vert="horz" wrap="square" lIns="0" tIns="0" rIns="0" bIns="0" rtlCol="0">
            <a:spAutoFit/>
          </a:bodyPr>
          <a:lstStyle/>
          <a:p>
            <a:pPr marL="254635">
              <a:lnSpc>
                <a:spcPct val="100000"/>
              </a:lnSpc>
            </a:pPr>
            <a:r>
              <a:rPr sz="1800" b="1" spc="-5" dirty="0">
                <a:solidFill>
                  <a:srgbClr val="FFFFFF"/>
                </a:solidFill>
                <a:latin typeface="Trebuchet MS"/>
                <a:cs typeface="Trebuchet MS"/>
              </a:rPr>
              <a:t>RFID</a:t>
            </a:r>
            <a:endParaRPr sz="1800" dirty="0">
              <a:latin typeface="Trebuchet MS"/>
              <a:cs typeface="Trebuchet MS"/>
            </a:endParaRPr>
          </a:p>
        </p:txBody>
      </p:sp>
      <p:sp>
        <p:nvSpPr>
          <p:cNvPr id="48" name="object 21"/>
          <p:cNvSpPr/>
          <p:nvPr/>
        </p:nvSpPr>
        <p:spPr>
          <a:xfrm>
            <a:off x="2471927" y="5855208"/>
            <a:ext cx="996950" cy="274320"/>
          </a:xfrm>
          <a:custGeom>
            <a:avLst/>
            <a:gdLst/>
            <a:ahLst/>
            <a:cxnLst/>
            <a:rect l="l" t="t" r="r" b="b"/>
            <a:pathLst>
              <a:path w="996950" h="274320">
                <a:moveTo>
                  <a:pt x="0" y="274320"/>
                </a:moveTo>
                <a:lnTo>
                  <a:pt x="996696" y="274320"/>
                </a:lnTo>
                <a:lnTo>
                  <a:pt x="996696" y="0"/>
                </a:lnTo>
                <a:lnTo>
                  <a:pt x="0" y="0"/>
                </a:lnTo>
                <a:lnTo>
                  <a:pt x="0" y="274320"/>
                </a:lnTo>
                <a:close/>
              </a:path>
            </a:pathLst>
          </a:custGeom>
          <a:solidFill>
            <a:srgbClr val="7E7E7E"/>
          </a:solidFill>
        </p:spPr>
        <p:txBody>
          <a:bodyPr wrap="square" lIns="0" tIns="0" rIns="0" bIns="0" rtlCol="0"/>
          <a:lstStyle/>
          <a:p>
            <a:endParaRPr dirty="0"/>
          </a:p>
        </p:txBody>
      </p:sp>
      <p:sp>
        <p:nvSpPr>
          <p:cNvPr id="49" name="object 22"/>
          <p:cNvSpPr txBox="1"/>
          <p:nvPr/>
        </p:nvSpPr>
        <p:spPr>
          <a:xfrm>
            <a:off x="2471927" y="5855208"/>
            <a:ext cx="996950" cy="274320"/>
          </a:xfrm>
          <a:prstGeom prst="rect">
            <a:avLst/>
          </a:prstGeom>
        </p:spPr>
        <p:txBody>
          <a:bodyPr vert="horz" wrap="square" lIns="0" tIns="0" rIns="0" bIns="0" rtlCol="0">
            <a:spAutoFit/>
          </a:bodyPr>
          <a:lstStyle/>
          <a:p>
            <a:pPr marL="284480">
              <a:lnSpc>
                <a:spcPts val="2125"/>
              </a:lnSpc>
            </a:pPr>
            <a:r>
              <a:rPr sz="1800" b="1" spc="-5" dirty="0">
                <a:solidFill>
                  <a:srgbClr val="FFFFFF"/>
                </a:solidFill>
                <a:latin typeface="Trebuchet MS"/>
                <a:cs typeface="Trebuchet MS"/>
              </a:rPr>
              <a:t>NFC</a:t>
            </a:r>
            <a:endParaRPr sz="1800" dirty="0">
              <a:latin typeface="Trebuchet MS"/>
              <a:cs typeface="Trebuchet MS"/>
            </a:endParaRPr>
          </a:p>
        </p:txBody>
      </p:sp>
      <p:sp>
        <p:nvSpPr>
          <p:cNvPr id="50" name="object 23"/>
          <p:cNvSpPr/>
          <p:nvPr/>
        </p:nvSpPr>
        <p:spPr>
          <a:xfrm>
            <a:off x="1952117" y="6079406"/>
            <a:ext cx="8912225" cy="260350"/>
          </a:xfrm>
          <a:custGeom>
            <a:avLst/>
            <a:gdLst/>
            <a:ahLst/>
            <a:cxnLst/>
            <a:rect l="l" t="t" r="r" b="b"/>
            <a:pathLst>
              <a:path w="8912225" h="260350">
                <a:moveTo>
                  <a:pt x="8747562" y="159216"/>
                </a:moveTo>
                <a:lnTo>
                  <a:pt x="8666226" y="206344"/>
                </a:lnTo>
                <a:lnTo>
                  <a:pt x="8657613" y="213961"/>
                </a:lnTo>
                <a:lnTo>
                  <a:pt x="8652764" y="223945"/>
                </a:lnTo>
                <a:lnTo>
                  <a:pt x="8652009" y="235021"/>
                </a:lnTo>
                <a:lnTo>
                  <a:pt x="8655685" y="245917"/>
                </a:lnTo>
                <a:lnTo>
                  <a:pt x="8663305" y="254531"/>
                </a:lnTo>
                <a:lnTo>
                  <a:pt x="8673306" y="259384"/>
                </a:lnTo>
                <a:lnTo>
                  <a:pt x="8684402" y="260139"/>
                </a:lnTo>
                <a:lnTo>
                  <a:pt x="8695309" y="256458"/>
                </a:lnTo>
                <a:lnTo>
                  <a:pt x="8862560" y="159544"/>
                </a:lnTo>
                <a:lnTo>
                  <a:pt x="8854693" y="159544"/>
                </a:lnTo>
                <a:lnTo>
                  <a:pt x="8747562" y="159216"/>
                </a:lnTo>
                <a:close/>
              </a:path>
              <a:path w="8912225" h="260350">
                <a:moveTo>
                  <a:pt x="8797289" y="130404"/>
                </a:moveTo>
                <a:lnTo>
                  <a:pt x="8747562" y="159216"/>
                </a:lnTo>
                <a:lnTo>
                  <a:pt x="8854693" y="159544"/>
                </a:lnTo>
                <a:lnTo>
                  <a:pt x="8854711" y="155557"/>
                </a:lnTo>
                <a:lnTo>
                  <a:pt x="8840089" y="155557"/>
                </a:lnTo>
                <a:lnTo>
                  <a:pt x="8797289" y="130404"/>
                </a:lnTo>
                <a:close/>
              </a:path>
              <a:path w="8912225" h="260350">
                <a:moveTo>
                  <a:pt x="8685164" y="0"/>
                </a:moveTo>
                <a:lnTo>
                  <a:pt x="8674068" y="690"/>
                </a:lnTo>
                <a:lnTo>
                  <a:pt x="8664067" y="5480"/>
                </a:lnTo>
                <a:lnTo>
                  <a:pt x="8656447" y="14041"/>
                </a:lnTo>
                <a:lnTo>
                  <a:pt x="8652678" y="24913"/>
                </a:lnTo>
                <a:lnTo>
                  <a:pt x="8653351" y="35992"/>
                </a:lnTo>
                <a:lnTo>
                  <a:pt x="8658143" y="46005"/>
                </a:lnTo>
                <a:lnTo>
                  <a:pt x="8666734" y="53677"/>
                </a:lnTo>
                <a:lnTo>
                  <a:pt x="8747774" y="101304"/>
                </a:lnTo>
                <a:lnTo>
                  <a:pt x="8854948" y="101632"/>
                </a:lnTo>
                <a:lnTo>
                  <a:pt x="8854693" y="159544"/>
                </a:lnTo>
                <a:lnTo>
                  <a:pt x="8862560" y="159544"/>
                </a:lnTo>
                <a:lnTo>
                  <a:pt x="8912225" y="130766"/>
                </a:lnTo>
                <a:lnTo>
                  <a:pt x="8696071" y="3741"/>
                </a:lnTo>
                <a:lnTo>
                  <a:pt x="8685164" y="0"/>
                </a:lnTo>
                <a:close/>
              </a:path>
              <a:path w="8912225" h="260350">
                <a:moveTo>
                  <a:pt x="253" y="74505"/>
                </a:moveTo>
                <a:lnTo>
                  <a:pt x="0" y="132417"/>
                </a:lnTo>
                <a:lnTo>
                  <a:pt x="8747562" y="159216"/>
                </a:lnTo>
                <a:lnTo>
                  <a:pt x="8797289" y="130404"/>
                </a:lnTo>
                <a:lnTo>
                  <a:pt x="8747774" y="101304"/>
                </a:lnTo>
                <a:lnTo>
                  <a:pt x="253" y="74505"/>
                </a:lnTo>
                <a:close/>
              </a:path>
              <a:path w="8912225" h="260350">
                <a:moveTo>
                  <a:pt x="8840216" y="105531"/>
                </a:moveTo>
                <a:lnTo>
                  <a:pt x="8797289" y="130404"/>
                </a:lnTo>
                <a:lnTo>
                  <a:pt x="8840089" y="155557"/>
                </a:lnTo>
                <a:lnTo>
                  <a:pt x="8840216" y="105531"/>
                </a:lnTo>
                <a:close/>
              </a:path>
              <a:path w="8912225" h="260350">
                <a:moveTo>
                  <a:pt x="8854930" y="105531"/>
                </a:moveTo>
                <a:lnTo>
                  <a:pt x="8840216" y="105531"/>
                </a:lnTo>
                <a:lnTo>
                  <a:pt x="8840089" y="155557"/>
                </a:lnTo>
                <a:lnTo>
                  <a:pt x="8854711" y="155557"/>
                </a:lnTo>
                <a:lnTo>
                  <a:pt x="8854930" y="105531"/>
                </a:lnTo>
                <a:close/>
              </a:path>
              <a:path w="8912225" h="260350">
                <a:moveTo>
                  <a:pt x="8747774" y="101304"/>
                </a:moveTo>
                <a:lnTo>
                  <a:pt x="8797289" y="130404"/>
                </a:lnTo>
                <a:lnTo>
                  <a:pt x="8840216" y="105531"/>
                </a:lnTo>
                <a:lnTo>
                  <a:pt x="8854930" y="105531"/>
                </a:lnTo>
                <a:lnTo>
                  <a:pt x="8854948" y="101632"/>
                </a:lnTo>
                <a:lnTo>
                  <a:pt x="8747774" y="101304"/>
                </a:lnTo>
                <a:close/>
              </a:path>
            </a:pathLst>
          </a:custGeom>
          <a:solidFill>
            <a:srgbClr val="3883C5"/>
          </a:solidFill>
        </p:spPr>
        <p:txBody>
          <a:bodyPr wrap="square" lIns="0" tIns="0" rIns="0" bIns="0" rtlCol="0"/>
          <a:lstStyle/>
          <a:p>
            <a:endParaRPr dirty="0"/>
          </a:p>
        </p:txBody>
      </p:sp>
      <p:sp>
        <p:nvSpPr>
          <p:cNvPr id="51" name="object 24"/>
          <p:cNvSpPr/>
          <p:nvPr/>
        </p:nvSpPr>
        <p:spPr>
          <a:xfrm>
            <a:off x="1836027" y="1773808"/>
            <a:ext cx="260350" cy="4438015"/>
          </a:xfrm>
          <a:custGeom>
            <a:avLst/>
            <a:gdLst/>
            <a:ahLst/>
            <a:cxnLst/>
            <a:rect l="l" t="t" r="r" b="b"/>
            <a:pathLst>
              <a:path w="260350" h="4438015">
                <a:moveTo>
                  <a:pt x="129973" y="114914"/>
                </a:moveTo>
                <a:lnTo>
                  <a:pt x="101095" y="164517"/>
                </a:lnTo>
                <a:lnTo>
                  <a:pt x="101082" y="259963"/>
                </a:lnTo>
                <a:lnTo>
                  <a:pt x="103262" y="4437951"/>
                </a:lnTo>
                <a:lnTo>
                  <a:pt x="161174" y="4437926"/>
                </a:lnTo>
                <a:lnTo>
                  <a:pt x="158944" y="164517"/>
                </a:lnTo>
                <a:lnTo>
                  <a:pt x="129973" y="114914"/>
                </a:lnTo>
                <a:close/>
              </a:path>
              <a:path w="260350" h="4438015">
                <a:moveTo>
                  <a:pt x="129932" y="0"/>
                </a:moveTo>
                <a:lnTo>
                  <a:pt x="3694" y="216662"/>
                </a:lnTo>
                <a:lnTo>
                  <a:pt x="0" y="227550"/>
                </a:lnTo>
                <a:lnTo>
                  <a:pt x="710" y="238617"/>
                </a:lnTo>
                <a:lnTo>
                  <a:pt x="5516" y="248612"/>
                </a:lnTo>
                <a:lnTo>
                  <a:pt x="14108" y="256286"/>
                </a:lnTo>
                <a:lnTo>
                  <a:pt x="25015" y="259963"/>
                </a:lnTo>
                <a:lnTo>
                  <a:pt x="36111" y="259222"/>
                </a:lnTo>
                <a:lnTo>
                  <a:pt x="46112" y="254410"/>
                </a:lnTo>
                <a:lnTo>
                  <a:pt x="53732" y="245871"/>
                </a:lnTo>
                <a:lnTo>
                  <a:pt x="101032" y="164625"/>
                </a:lnTo>
                <a:lnTo>
                  <a:pt x="100976" y="57403"/>
                </a:lnTo>
                <a:lnTo>
                  <a:pt x="163466" y="57403"/>
                </a:lnTo>
                <a:lnTo>
                  <a:pt x="129932" y="0"/>
                </a:lnTo>
                <a:close/>
              </a:path>
              <a:path w="260350" h="4438015">
                <a:moveTo>
                  <a:pt x="163466" y="57403"/>
                </a:moveTo>
                <a:lnTo>
                  <a:pt x="158888" y="57403"/>
                </a:lnTo>
                <a:lnTo>
                  <a:pt x="159007" y="164625"/>
                </a:lnTo>
                <a:lnTo>
                  <a:pt x="206386" y="245744"/>
                </a:lnTo>
                <a:lnTo>
                  <a:pt x="214060" y="254337"/>
                </a:lnTo>
                <a:lnTo>
                  <a:pt x="224055" y="259143"/>
                </a:lnTo>
                <a:lnTo>
                  <a:pt x="235122" y="259853"/>
                </a:lnTo>
                <a:lnTo>
                  <a:pt x="246010" y="256158"/>
                </a:lnTo>
                <a:lnTo>
                  <a:pt x="254603" y="248485"/>
                </a:lnTo>
                <a:lnTo>
                  <a:pt x="259409" y="238490"/>
                </a:lnTo>
                <a:lnTo>
                  <a:pt x="260119" y="227423"/>
                </a:lnTo>
                <a:lnTo>
                  <a:pt x="256424" y="216535"/>
                </a:lnTo>
                <a:lnTo>
                  <a:pt x="163466" y="57403"/>
                </a:lnTo>
                <a:close/>
              </a:path>
              <a:path w="260350" h="4438015">
                <a:moveTo>
                  <a:pt x="158888" y="57403"/>
                </a:moveTo>
                <a:lnTo>
                  <a:pt x="100976" y="57403"/>
                </a:lnTo>
                <a:lnTo>
                  <a:pt x="101032" y="164625"/>
                </a:lnTo>
                <a:lnTo>
                  <a:pt x="129973" y="114914"/>
                </a:lnTo>
                <a:lnTo>
                  <a:pt x="104913" y="72008"/>
                </a:lnTo>
                <a:lnTo>
                  <a:pt x="158896" y="72008"/>
                </a:lnTo>
                <a:lnTo>
                  <a:pt x="158888" y="57403"/>
                </a:lnTo>
                <a:close/>
              </a:path>
              <a:path w="260350" h="4438015">
                <a:moveTo>
                  <a:pt x="158896" y="72008"/>
                </a:moveTo>
                <a:lnTo>
                  <a:pt x="154951" y="72008"/>
                </a:lnTo>
                <a:lnTo>
                  <a:pt x="129973" y="114914"/>
                </a:lnTo>
                <a:lnTo>
                  <a:pt x="158944" y="164517"/>
                </a:lnTo>
                <a:lnTo>
                  <a:pt x="158896" y="72008"/>
                </a:lnTo>
                <a:close/>
              </a:path>
              <a:path w="260350" h="4438015">
                <a:moveTo>
                  <a:pt x="154951" y="72008"/>
                </a:moveTo>
                <a:lnTo>
                  <a:pt x="104913" y="72008"/>
                </a:lnTo>
                <a:lnTo>
                  <a:pt x="129973" y="114914"/>
                </a:lnTo>
                <a:lnTo>
                  <a:pt x="154951" y="72008"/>
                </a:lnTo>
                <a:close/>
              </a:path>
            </a:pathLst>
          </a:custGeom>
          <a:solidFill>
            <a:srgbClr val="3883C5"/>
          </a:solidFill>
        </p:spPr>
        <p:txBody>
          <a:bodyPr wrap="square" lIns="0" tIns="0" rIns="0" bIns="0" rtlCol="0"/>
          <a:lstStyle/>
          <a:p>
            <a:endParaRPr dirty="0"/>
          </a:p>
        </p:txBody>
      </p:sp>
      <p:sp>
        <p:nvSpPr>
          <p:cNvPr id="52" name="object 25"/>
          <p:cNvSpPr txBox="1"/>
          <p:nvPr/>
        </p:nvSpPr>
        <p:spPr>
          <a:xfrm>
            <a:off x="10964671" y="5855208"/>
            <a:ext cx="1059180" cy="566420"/>
          </a:xfrm>
          <a:prstGeom prst="rect">
            <a:avLst/>
          </a:prstGeom>
        </p:spPr>
        <p:txBody>
          <a:bodyPr vert="horz" wrap="square" lIns="0" tIns="0" rIns="0" bIns="0" rtlCol="0">
            <a:spAutoFit/>
          </a:bodyPr>
          <a:lstStyle/>
          <a:p>
            <a:pPr marL="177165" marR="5080" indent="-165100">
              <a:lnSpc>
                <a:spcPct val="100000"/>
              </a:lnSpc>
            </a:pPr>
            <a:r>
              <a:rPr sz="1800" b="1" spc="-5" dirty="0">
                <a:latin typeface="Trebuchet MS"/>
                <a:cs typeface="Trebuchet MS"/>
              </a:rPr>
              <a:t>Data</a:t>
            </a:r>
            <a:r>
              <a:rPr sz="1800" b="1" spc="-85" dirty="0">
                <a:latin typeface="Trebuchet MS"/>
                <a:cs typeface="Trebuchet MS"/>
              </a:rPr>
              <a:t> </a:t>
            </a:r>
            <a:r>
              <a:rPr sz="1800" b="1" dirty="0">
                <a:latin typeface="Trebuchet MS"/>
                <a:cs typeface="Trebuchet MS"/>
              </a:rPr>
              <a:t>Rate  </a:t>
            </a:r>
            <a:r>
              <a:rPr sz="1800" b="1" spc="-5" dirty="0">
                <a:latin typeface="Trebuchet MS"/>
                <a:cs typeface="Trebuchet MS"/>
              </a:rPr>
              <a:t>(Mbps)</a:t>
            </a:r>
            <a:endParaRPr sz="1800" dirty="0">
              <a:latin typeface="Trebuchet MS"/>
              <a:cs typeface="Trebuchet MS"/>
            </a:endParaRPr>
          </a:p>
        </p:txBody>
      </p:sp>
      <p:sp>
        <p:nvSpPr>
          <p:cNvPr id="53" name="object 31"/>
          <p:cNvSpPr/>
          <p:nvPr/>
        </p:nvSpPr>
        <p:spPr>
          <a:xfrm>
            <a:off x="6210300" y="2734055"/>
            <a:ext cx="2292350" cy="928369"/>
          </a:xfrm>
          <a:custGeom>
            <a:avLst/>
            <a:gdLst/>
            <a:ahLst/>
            <a:cxnLst/>
            <a:rect l="l" t="t" r="r" b="b"/>
            <a:pathLst>
              <a:path w="2292350" h="928370">
                <a:moveTo>
                  <a:pt x="1828038" y="0"/>
                </a:moveTo>
                <a:lnTo>
                  <a:pt x="0" y="0"/>
                </a:lnTo>
                <a:lnTo>
                  <a:pt x="464057" y="464058"/>
                </a:lnTo>
                <a:lnTo>
                  <a:pt x="0" y="928116"/>
                </a:lnTo>
                <a:lnTo>
                  <a:pt x="1828038" y="928116"/>
                </a:lnTo>
                <a:lnTo>
                  <a:pt x="2292096" y="464058"/>
                </a:lnTo>
                <a:lnTo>
                  <a:pt x="1828038" y="0"/>
                </a:lnTo>
                <a:close/>
              </a:path>
            </a:pathLst>
          </a:custGeom>
          <a:solidFill>
            <a:srgbClr val="E6A6D2"/>
          </a:solidFill>
        </p:spPr>
        <p:txBody>
          <a:bodyPr wrap="square" lIns="0" tIns="0" rIns="0" bIns="0" rtlCol="0"/>
          <a:lstStyle/>
          <a:p>
            <a:endParaRPr dirty="0"/>
          </a:p>
        </p:txBody>
      </p:sp>
      <p:sp>
        <p:nvSpPr>
          <p:cNvPr id="54" name="object 34"/>
          <p:cNvSpPr txBox="1"/>
          <p:nvPr/>
        </p:nvSpPr>
        <p:spPr>
          <a:xfrm>
            <a:off x="1270761" y="5504688"/>
            <a:ext cx="386715" cy="292100"/>
          </a:xfrm>
          <a:prstGeom prst="rect">
            <a:avLst/>
          </a:prstGeom>
        </p:spPr>
        <p:txBody>
          <a:bodyPr vert="horz" wrap="square" lIns="0" tIns="0" rIns="0" bIns="0" rtlCol="0">
            <a:spAutoFit/>
          </a:bodyPr>
          <a:lstStyle/>
          <a:p>
            <a:pPr marL="12700">
              <a:lnSpc>
                <a:spcPct val="100000"/>
              </a:lnSpc>
            </a:pPr>
            <a:r>
              <a:rPr sz="1800" dirty="0">
                <a:latin typeface="Trebuchet MS"/>
                <a:cs typeface="Trebuchet MS"/>
              </a:rPr>
              <a:t>100</a:t>
            </a:r>
          </a:p>
        </p:txBody>
      </p:sp>
      <p:sp>
        <p:nvSpPr>
          <p:cNvPr id="55" name="object 35"/>
          <p:cNvSpPr txBox="1"/>
          <p:nvPr/>
        </p:nvSpPr>
        <p:spPr>
          <a:xfrm>
            <a:off x="1127556" y="1743709"/>
            <a:ext cx="8467090" cy="2308225"/>
          </a:xfrm>
          <a:prstGeom prst="rect">
            <a:avLst/>
          </a:prstGeom>
        </p:spPr>
        <p:txBody>
          <a:bodyPr vert="horz" wrap="square" lIns="0" tIns="0" rIns="0" bIns="0" rtlCol="0">
            <a:spAutoFit/>
          </a:bodyPr>
          <a:lstStyle/>
          <a:p>
            <a:pPr marR="7831455" algn="ctr">
              <a:lnSpc>
                <a:spcPct val="100000"/>
              </a:lnSpc>
            </a:pPr>
            <a:r>
              <a:rPr sz="1800" dirty="0">
                <a:latin typeface="Trebuchet MS"/>
                <a:cs typeface="Trebuchet MS"/>
              </a:rPr>
              <a:t>10000</a:t>
            </a:r>
          </a:p>
          <a:p>
            <a:pPr>
              <a:lnSpc>
                <a:spcPct val="100000"/>
              </a:lnSpc>
              <a:spcBef>
                <a:spcPts val="15"/>
              </a:spcBef>
            </a:pPr>
            <a:endParaRPr sz="2900" dirty="0">
              <a:latin typeface="Times New Roman"/>
              <a:cs typeface="Times New Roman"/>
            </a:endParaRPr>
          </a:p>
          <a:p>
            <a:pPr marL="1938020">
              <a:lnSpc>
                <a:spcPct val="100000"/>
              </a:lnSpc>
            </a:pPr>
            <a:r>
              <a:rPr sz="1800" b="1" spc="-25" dirty="0">
                <a:solidFill>
                  <a:srgbClr val="FFFFFF"/>
                </a:solidFill>
                <a:latin typeface="Trebuchet MS"/>
                <a:cs typeface="Trebuchet MS"/>
              </a:rPr>
              <a:t>LPWAN</a:t>
            </a:r>
            <a:endParaRPr sz="1800" dirty="0">
              <a:latin typeface="Trebuchet MS"/>
              <a:cs typeface="Trebuchet MS"/>
            </a:endParaRPr>
          </a:p>
          <a:p>
            <a:pPr marR="7820025" algn="ctr">
              <a:lnSpc>
                <a:spcPts val="2115"/>
              </a:lnSpc>
              <a:spcBef>
                <a:spcPts val="585"/>
              </a:spcBef>
            </a:pPr>
            <a:r>
              <a:rPr sz="1800" dirty="0">
                <a:latin typeface="Trebuchet MS"/>
                <a:cs typeface="Trebuchet MS"/>
              </a:rPr>
              <a:t>5000</a:t>
            </a:r>
          </a:p>
          <a:p>
            <a:pPr marR="1868170" algn="r">
              <a:lnSpc>
                <a:spcPts val="2115"/>
              </a:lnSpc>
            </a:pPr>
            <a:r>
              <a:rPr sz="1800" b="1" dirty="0">
                <a:solidFill>
                  <a:srgbClr val="FFFFFF"/>
                </a:solidFill>
                <a:latin typeface="Trebuchet MS"/>
                <a:cs typeface="Trebuchet MS"/>
              </a:rPr>
              <a:t>W</a:t>
            </a:r>
            <a:r>
              <a:rPr sz="1800" b="1" spc="5" dirty="0">
                <a:solidFill>
                  <a:srgbClr val="FFFFFF"/>
                </a:solidFill>
                <a:latin typeface="Trebuchet MS"/>
                <a:cs typeface="Trebuchet MS"/>
              </a:rPr>
              <a:t>i</a:t>
            </a:r>
            <a:r>
              <a:rPr sz="1800" b="1" spc="-5" dirty="0">
                <a:solidFill>
                  <a:srgbClr val="FFFFFF"/>
                </a:solidFill>
                <a:latin typeface="Trebuchet MS"/>
                <a:cs typeface="Trebuchet MS"/>
              </a:rPr>
              <a:t>MAX</a:t>
            </a:r>
            <a:endParaRPr sz="1800" dirty="0">
              <a:latin typeface="Trebuchet MS"/>
              <a:cs typeface="Trebuchet MS"/>
            </a:endParaRPr>
          </a:p>
          <a:p>
            <a:pPr marR="5080" algn="r">
              <a:lnSpc>
                <a:spcPts val="1925"/>
              </a:lnSpc>
              <a:spcBef>
                <a:spcPts val="1689"/>
              </a:spcBef>
            </a:pPr>
            <a:r>
              <a:rPr sz="1800" b="1" dirty="0">
                <a:solidFill>
                  <a:srgbClr val="FFFFFF"/>
                </a:solidFill>
                <a:latin typeface="Trebuchet MS"/>
                <a:cs typeface="Trebuchet MS"/>
              </a:rPr>
              <a:t>5G</a:t>
            </a:r>
            <a:endParaRPr sz="1800" dirty="0">
              <a:latin typeface="Trebuchet MS"/>
              <a:cs typeface="Trebuchet MS"/>
            </a:endParaRPr>
          </a:p>
          <a:p>
            <a:pPr marR="7824470" algn="ctr">
              <a:lnSpc>
                <a:spcPts val="1925"/>
              </a:lnSpc>
            </a:pPr>
            <a:r>
              <a:rPr sz="1800" dirty="0">
                <a:latin typeface="Trebuchet MS"/>
                <a:cs typeface="Trebuchet MS"/>
              </a:rPr>
              <a:t>2000</a:t>
            </a:r>
          </a:p>
        </p:txBody>
      </p:sp>
      <p:sp>
        <p:nvSpPr>
          <p:cNvPr id="56" name="object 36"/>
          <p:cNvSpPr txBox="1"/>
          <p:nvPr/>
        </p:nvSpPr>
        <p:spPr>
          <a:xfrm>
            <a:off x="1286636" y="4674107"/>
            <a:ext cx="386715" cy="292735"/>
          </a:xfrm>
          <a:prstGeom prst="rect">
            <a:avLst/>
          </a:prstGeom>
        </p:spPr>
        <p:txBody>
          <a:bodyPr vert="horz" wrap="square" lIns="0" tIns="0" rIns="0" bIns="0" rtlCol="0">
            <a:spAutoFit/>
          </a:bodyPr>
          <a:lstStyle/>
          <a:p>
            <a:pPr marL="12700">
              <a:lnSpc>
                <a:spcPct val="100000"/>
              </a:lnSpc>
            </a:pPr>
            <a:r>
              <a:rPr sz="1800" dirty="0">
                <a:latin typeface="Trebuchet MS"/>
                <a:cs typeface="Trebuchet MS"/>
              </a:rPr>
              <a:t>300</a:t>
            </a:r>
          </a:p>
        </p:txBody>
      </p:sp>
    </p:spTree>
    <p:extLst>
      <p:ext uri="{BB962C8B-B14F-4D97-AF65-F5344CB8AC3E}">
        <p14:creationId xmlns:p14="http://schemas.microsoft.com/office/powerpoint/2010/main" xmlns="" val="22054025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609601"/>
            <a:ext cx="10668000" cy="5509200"/>
          </a:xfrm>
          <a:prstGeom prst="rect">
            <a:avLst/>
          </a:prstGeom>
        </p:spPr>
        <p:txBody>
          <a:bodyPr wrap="square">
            <a:spAutoFit/>
          </a:bodyPr>
          <a:lstStyle/>
          <a:p>
            <a:r>
              <a:rPr lang="en-US" sz="4800" b="1" dirty="0" smtClean="0">
                <a:solidFill>
                  <a:schemeClr val="accent1"/>
                </a:solidFill>
              </a:rPr>
              <a:t>The most critical factors in a LPWAN are: </a:t>
            </a:r>
          </a:p>
          <a:p>
            <a:endParaRPr lang="en-US" sz="4800" b="1" dirty="0" smtClean="0"/>
          </a:p>
          <a:p>
            <a:pPr marL="457200" indent="-457200">
              <a:buFont typeface="Arial" pitchFamily="34" charset="0"/>
              <a:buChar char="•"/>
            </a:pPr>
            <a:r>
              <a:rPr lang="en-US" sz="3200" dirty="0" smtClean="0"/>
              <a:t>Network </a:t>
            </a:r>
            <a:r>
              <a:rPr lang="en-US" sz="3200" dirty="0"/>
              <a:t>architecture </a:t>
            </a:r>
          </a:p>
          <a:p>
            <a:pPr marL="457200" indent="-457200">
              <a:buFont typeface="Arial" pitchFamily="34" charset="0"/>
              <a:buChar char="•"/>
            </a:pPr>
            <a:r>
              <a:rPr lang="en-US" sz="3200" dirty="0"/>
              <a:t>Communication range </a:t>
            </a:r>
          </a:p>
          <a:p>
            <a:pPr marL="457200" indent="-457200">
              <a:buFont typeface="Arial" pitchFamily="34" charset="0"/>
              <a:buChar char="•"/>
            </a:pPr>
            <a:r>
              <a:rPr lang="en-US" sz="3200" dirty="0"/>
              <a:t>Battery lifetime or low power </a:t>
            </a:r>
          </a:p>
          <a:p>
            <a:pPr marL="457200" indent="-457200">
              <a:buFont typeface="Arial" pitchFamily="34" charset="0"/>
              <a:buChar char="•"/>
            </a:pPr>
            <a:r>
              <a:rPr lang="en-US" sz="3200" dirty="0"/>
              <a:t>Robustness to interference </a:t>
            </a:r>
          </a:p>
          <a:p>
            <a:pPr marL="457200" indent="-457200">
              <a:buFont typeface="Arial" pitchFamily="34" charset="0"/>
              <a:buChar char="•"/>
            </a:pPr>
            <a:r>
              <a:rPr lang="en-US" sz="3200" dirty="0"/>
              <a:t>Network capacity (maximum number of nodes in a network) </a:t>
            </a:r>
          </a:p>
          <a:p>
            <a:pPr marL="457200" indent="-457200">
              <a:buFont typeface="Arial" pitchFamily="34" charset="0"/>
              <a:buChar char="•"/>
            </a:pPr>
            <a:r>
              <a:rPr lang="en-US" sz="3200" dirty="0"/>
              <a:t>Network security </a:t>
            </a:r>
          </a:p>
          <a:p>
            <a:pPr marL="457200" indent="-457200">
              <a:buFont typeface="Arial" pitchFamily="34" charset="0"/>
              <a:buChar char="•"/>
            </a:pPr>
            <a:r>
              <a:rPr lang="en-US" sz="3200" dirty="0"/>
              <a:t>One-way vs two-way communication </a:t>
            </a:r>
          </a:p>
          <a:p>
            <a:pPr marL="457200" indent="-457200">
              <a:buFont typeface="Arial" pitchFamily="34" charset="0"/>
              <a:buChar char="•"/>
            </a:pPr>
            <a:r>
              <a:rPr lang="en-US" sz="3200" dirty="0"/>
              <a:t>Variety of applications served</a:t>
            </a:r>
          </a:p>
        </p:txBody>
      </p:sp>
    </p:spTree>
    <p:extLst>
      <p:ext uri="{BB962C8B-B14F-4D97-AF65-F5344CB8AC3E}">
        <p14:creationId xmlns:p14="http://schemas.microsoft.com/office/powerpoint/2010/main" xmlns="" val="19448376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3900"/>
              </a:lnSpc>
            </a:pPr>
            <a:fld id="{81D60167-4931-47E6-BA6A-407CBD079E47}" type="slidenum">
              <a:rPr spc="-5" dirty="0"/>
              <a:pPr marL="25400">
                <a:lnSpc>
                  <a:spcPts val="3900"/>
                </a:lnSpc>
              </a:pPr>
              <a:t>27</a:t>
            </a:fld>
            <a:endParaRPr spc="-5" dirty="0"/>
          </a:p>
        </p:txBody>
      </p:sp>
      <p:sp>
        <p:nvSpPr>
          <p:cNvPr id="7" name="Title 6"/>
          <p:cNvSpPr>
            <a:spLocks noGrp="1"/>
          </p:cNvSpPr>
          <p:nvPr>
            <p:ph type="title"/>
          </p:nvPr>
        </p:nvSpPr>
        <p:spPr>
          <a:xfrm>
            <a:off x="533400" y="952753"/>
            <a:ext cx="11277600" cy="1354217"/>
          </a:xfrm>
        </p:spPr>
        <p:txBody>
          <a:bodyPr/>
          <a:lstStyle/>
          <a:p>
            <a:r>
              <a:rPr lang="en-US" dirty="0" smtClean="0">
                <a:solidFill>
                  <a:schemeClr val="accent1"/>
                </a:solidFill>
              </a:rPr>
              <a:t>Network Architecture</a:t>
            </a:r>
            <a:br>
              <a:rPr lang="en-US" dirty="0" smtClean="0">
                <a:solidFill>
                  <a:schemeClr val="accent1"/>
                </a:solidFill>
              </a:rPr>
            </a:br>
            <a:endParaRPr lang="en-US" dirty="0">
              <a:solidFill>
                <a:schemeClr val="accent1"/>
              </a:solidFill>
            </a:endParaRPr>
          </a:p>
        </p:txBody>
      </p:sp>
      <p:pic>
        <p:nvPicPr>
          <p:cNvPr id="13314" name="Picture 2" descr="Image result for lorawan data rate trade off"/>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90600" y="2971800"/>
            <a:ext cx="9982200" cy="2514600"/>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768" y="952753"/>
            <a:ext cx="10354462" cy="677108"/>
          </a:xfrm>
        </p:spPr>
        <p:txBody>
          <a:bodyPr/>
          <a:lstStyle/>
          <a:p>
            <a:r>
              <a:rPr lang="en-US" b="1" dirty="0" smtClean="0"/>
              <a:t>LoRaWAN</a:t>
            </a:r>
            <a:endParaRPr lang="en-US" b="1" dirty="0"/>
          </a:p>
        </p:txBody>
      </p:sp>
      <p:pic>
        <p:nvPicPr>
          <p:cNvPr id="1843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44286" y="1981200"/>
            <a:ext cx="6353175" cy="420129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Rectangle 2"/>
          <p:cNvSpPr/>
          <p:nvPr/>
        </p:nvSpPr>
        <p:spPr>
          <a:xfrm>
            <a:off x="7315200" y="1863622"/>
            <a:ext cx="4724400" cy="4893647"/>
          </a:xfrm>
          <a:prstGeom prst="rect">
            <a:avLst/>
          </a:prstGeom>
        </p:spPr>
        <p:txBody>
          <a:bodyPr wrap="square">
            <a:spAutoFit/>
          </a:bodyPr>
          <a:lstStyle/>
          <a:p>
            <a:r>
              <a:rPr lang="en-US" sz="2400" dirty="0" smtClean="0"/>
              <a:t>LoRaWAN</a:t>
            </a:r>
            <a:r>
              <a:rPr lang="en-US" sz="2400" dirty="0"/>
              <a:t>™ defines the communication protocol and system architecture for the network while the LoRa® physical layer enables the long-range communication link. </a:t>
            </a:r>
            <a:endParaRPr lang="en-US" sz="2400" dirty="0" smtClean="0"/>
          </a:p>
          <a:p>
            <a:endParaRPr lang="en-US" sz="2400" dirty="0"/>
          </a:p>
          <a:p>
            <a:r>
              <a:rPr lang="en-US" sz="2400" dirty="0" smtClean="0"/>
              <a:t>The </a:t>
            </a:r>
            <a:r>
              <a:rPr lang="en-US" sz="2400" dirty="0"/>
              <a:t>protocol and network architecture have the most influence in determining the battery lifetime of a node, the network capacity, the quality of service, the security, and the variety of applications served by the network. </a:t>
            </a:r>
          </a:p>
        </p:txBody>
      </p:sp>
    </p:spTree>
    <p:extLst>
      <p:ext uri="{BB962C8B-B14F-4D97-AF65-F5344CB8AC3E}">
        <p14:creationId xmlns:p14="http://schemas.microsoft.com/office/powerpoint/2010/main" xmlns="" val="33270027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8"/>
          <p:cNvSpPr/>
          <p:nvPr/>
        </p:nvSpPr>
        <p:spPr>
          <a:xfrm>
            <a:off x="838200" y="1971379"/>
            <a:ext cx="3657600" cy="4242133"/>
          </a:xfrm>
          <a:prstGeom prst="rect">
            <a:avLst/>
          </a:prstGeom>
          <a:blipFill>
            <a:blip r:embed="rId2" cstate="print"/>
            <a:srcRect/>
            <a:stretch>
              <a:fillRect t="-35802"/>
            </a:stretch>
          </a:blipFill>
        </p:spPr>
        <p:txBody>
          <a:bodyPr wrap="square" lIns="0" tIns="0" rIns="0" bIns="0" rtlCol="0"/>
          <a:lstStyle/>
          <a:p>
            <a:endParaRPr dirty="0"/>
          </a:p>
        </p:txBody>
      </p:sp>
      <p:sp>
        <p:nvSpPr>
          <p:cNvPr id="5" name="Rectangle 4"/>
          <p:cNvSpPr/>
          <p:nvPr/>
        </p:nvSpPr>
        <p:spPr>
          <a:xfrm>
            <a:off x="5181600" y="1676400"/>
            <a:ext cx="6553200" cy="4832092"/>
          </a:xfrm>
          <a:prstGeom prst="rect">
            <a:avLst/>
          </a:prstGeom>
        </p:spPr>
        <p:txBody>
          <a:bodyPr wrap="square">
            <a:spAutoFit/>
          </a:bodyPr>
          <a:lstStyle/>
          <a:p>
            <a:r>
              <a:rPr lang="en-US" sz="2800" dirty="0"/>
              <a:t>Bi-directional end-devices (Class A): End-devices of Class A allow for bi-directional communications whereby each end-device’s uplink transmission is followed by two short downlink receive windows. </a:t>
            </a:r>
            <a:endParaRPr lang="en-US" sz="2800" dirty="0" smtClean="0"/>
          </a:p>
          <a:p>
            <a:endParaRPr lang="en-US" sz="2800" dirty="0" smtClean="0"/>
          </a:p>
          <a:p>
            <a:r>
              <a:rPr lang="en-US" sz="2800" dirty="0" smtClean="0"/>
              <a:t>This </a:t>
            </a:r>
            <a:r>
              <a:rPr lang="en-US" sz="2800" dirty="0"/>
              <a:t>Class A operation is the lowest power end-device system for applications that only require downlink communication from the server shortly after the end-device has sent an uplink transmission. </a:t>
            </a:r>
            <a:endParaRPr lang="en-US" sz="2800" dirty="0" smtClean="0"/>
          </a:p>
        </p:txBody>
      </p:sp>
      <p:sp>
        <p:nvSpPr>
          <p:cNvPr id="6" name="TextBox 5"/>
          <p:cNvSpPr txBox="1"/>
          <p:nvPr/>
        </p:nvSpPr>
        <p:spPr>
          <a:xfrm>
            <a:off x="1600200" y="533400"/>
            <a:ext cx="8763000" cy="1323439"/>
          </a:xfrm>
          <a:prstGeom prst="rect">
            <a:avLst/>
          </a:prstGeom>
          <a:noFill/>
        </p:spPr>
        <p:txBody>
          <a:bodyPr wrap="square" rtlCol="0">
            <a:spAutoFit/>
          </a:bodyPr>
          <a:lstStyle/>
          <a:p>
            <a:r>
              <a:rPr lang="en-US" sz="8000" dirty="0" smtClean="0">
                <a:solidFill>
                  <a:schemeClr val="accent1"/>
                </a:solidFill>
              </a:rPr>
              <a:t>Class A</a:t>
            </a:r>
            <a:endParaRPr lang="en-US" sz="8000" dirty="0">
              <a:solidFill>
                <a:schemeClr val="accent1"/>
              </a:solidFill>
            </a:endParaRPr>
          </a:p>
        </p:txBody>
      </p:sp>
    </p:spTree>
    <p:extLst>
      <p:ext uri="{BB962C8B-B14F-4D97-AF65-F5344CB8AC3E}">
        <p14:creationId xmlns:p14="http://schemas.microsoft.com/office/powerpoint/2010/main" xmlns="" val="18976609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82575">
              <a:lnSpc>
                <a:spcPts val="3900"/>
              </a:lnSpc>
            </a:pPr>
            <a:fld id="{81D60167-4931-47E6-BA6A-407CBD079E47}" type="slidenum">
              <a:rPr spc="-5" dirty="0"/>
              <a:pPr marL="282575">
                <a:lnSpc>
                  <a:spcPts val="3900"/>
                </a:lnSpc>
              </a:pPr>
              <a:t>3</a:t>
            </a:fld>
            <a:endParaRPr spc="-5" dirty="0"/>
          </a:p>
        </p:txBody>
      </p:sp>
      <p:pic>
        <p:nvPicPr>
          <p:cNvPr id="2050" name="Picture 2" descr="Image result for what is iot"/>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1968" t="4047" r="1441" b="2143"/>
          <a:stretch/>
        </p:blipFill>
        <p:spPr bwMode="auto">
          <a:xfrm>
            <a:off x="457199" y="491723"/>
            <a:ext cx="8153401" cy="6004560"/>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p:nvPr/>
        </p:nvSpPr>
        <p:spPr>
          <a:xfrm>
            <a:off x="685800" y="2286000"/>
            <a:ext cx="3810000" cy="2895600"/>
          </a:xfrm>
          <a:prstGeom prst="rect">
            <a:avLst/>
          </a:prstGeom>
          <a:blipFill>
            <a:blip r:embed="rId2" cstate="print"/>
            <a:srcRect/>
            <a:stretch>
              <a:fillRect t="-40178" b="-2"/>
            </a:stretch>
          </a:blipFill>
        </p:spPr>
        <p:txBody>
          <a:bodyPr wrap="square" lIns="0" tIns="0" rIns="0" bIns="0" rtlCol="0"/>
          <a:lstStyle/>
          <a:p>
            <a:endParaRPr dirty="0"/>
          </a:p>
        </p:txBody>
      </p:sp>
      <p:sp>
        <p:nvSpPr>
          <p:cNvPr id="6" name="Rectangle 5"/>
          <p:cNvSpPr/>
          <p:nvPr/>
        </p:nvSpPr>
        <p:spPr>
          <a:xfrm>
            <a:off x="5562600" y="1979474"/>
            <a:ext cx="6248400" cy="3785652"/>
          </a:xfrm>
          <a:prstGeom prst="rect">
            <a:avLst/>
          </a:prstGeom>
        </p:spPr>
        <p:txBody>
          <a:bodyPr wrap="square">
            <a:spAutoFit/>
          </a:bodyPr>
          <a:lstStyle/>
          <a:p>
            <a:r>
              <a:rPr lang="en-US" sz="2400" dirty="0"/>
              <a:t>Bi-directional end-devices with scheduled receive slots (Class B): In addition to the Class A random receive windows, Class B devices open extra receive windows at scheduled times. </a:t>
            </a:r>
            <a:endParaRPr lang="en-US" sz="2400" dirty="0" smtClean="0"/>
          </a:p>
          <a:p>
            <a:endParaRPr lang="en-US" sz="2400" dirty="0" smtClean="0"/>
          </a:p>
          <a:p>
            <a:r>
              <a:rPr lang="en-US" sz="2400" dirty="0" smtClean="0"/>
              <a:t>In </a:t>
            </a:r>
            <a:r>
              <a:rPr lang="en-US" sz="2400" dirty="0"/>
              <a:t>order for the end-device to open its receive window at the scheduled time, it receives a time-synchronized beacon from the gateway. This allows the server to know when the end-device is listening. </a:t>
            </a:r>
          </a:p>
        </p:txBody>
      </p:sp>
      <p:sp>
        <p:nvSpPr>
          <p:cNvPr id="7" name="TextBox 6"/>
          <p:cNvSpPr txBox="1"/>
          <p:nvPr/>
        </p:nvSpPr>
        <p:spPr>
          <a:xfrm>
            <a:off x="1600200" y="533400"/>
            <a:ext cx="8763000" cy="1323439"/>
          </a:xfrm>
          <a:prstGeom prst="rect">
            <a:avLst/>
          </a:prstGeom>
          <a:noFill/>
        </p:spPr>
        <p:txBody>
          <a:bodyPr wrap="square" rtlCol="0">
            <a:spAutoFit/>
          </a:bodyPr>
          <a:lstStyle/>
          <a:p>
            <a:r>
              <a:rPr lang="en-US" sz="8000" dirty="0" smtClean="0">
                <a:solidFill>
                  <a:schemeClr val="accent1"/>
                </a:solidFill>
              </a:rPr>
              <a:t>Class B</a:t>
            </a:r>
            <a:endParaRPr lang="en-US" sz="8000" dirty="0">
              <a:solidFill>
                <a:schemeClr val="accent1"/>
              </a:solidFill>
            </a:endParaRPr>
          </a:p>
        </p:txBody>
      </p:sp>
    </p:spTree>
    <p:extLst>
      <p:ext uri="{BB962C8B-B14F-4D97-AF65-F5344CB8AC3E}">
        <p14:creationId xmlns:p14="http://schemas.microsoft.com/office/powerpoint/2010/main" xmlns="" val="19825970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p:cNvSpPr/>
          <p:nvPr/>
        </p:nvSpPr>
        <p:spPr>
          <a:xfrm>
            <a:off x="1295400" y="1750348"/>
            <a:ext cx="4534413" cy="4345652"/>
          </a:xfrm>
          <a:prstGeom prst="rect">
            <a:avLst/>
          </a:prstGeom>
          <a:blipFill>
            <a:blip r:embed="rId2" cstate="print"/>
            <a:srcRect/>
            <a:stretch>
              <a:fillRect t="-39512"/>
            </a:stretch>
          </a:blipFill>
        </p:spPr>
        <p:txBody>
          <a:bodyPr wrap="square" lIns="0" tIns="0" rIns="0" bIns="0" rtlCol="0"/>
          <a:lstStyle/>
          <a:p>
            <a:endParaRPr dirty="0"/>
          </a:p>
        </p:txBody>
      </p:sp>
      <p:sp>
        <p:nvSpPr>
          <p:cNvPr id="5" name="object 6"/>
          <p:cNvSpPr txBox="1"/>
          <p:nvPr/>
        </p:nvSpPr>
        <p:spPr>
          <a:xfrm>
            <a:off x="6858000" y="1750347"/>
            <a:ext cx="4953000" cy="3939540"/>
          </a:xfrm>
          <a:prstGeom prst="rect">
            <a:avLst/>
          </a:prstGeom>
        </p:spPr>
        <p:txBody>
          <a:bodyPr vert="horz" wrap="square" lIns="0" tIns="0" rIns="0" bIns="0" rtlCol="0">
            <a:spAutoFit/>
          </a:bodyPr>
          <a:lstStyle/>
          <a:p>
            <a:pPr marL="12700">
              <a:lnSpc>
                <a:spcPct val="100000"/>
              </a:lnSpc>
            </a:pPr>
            <a:r>
              <a:rPr lang="en-US" sz="3200" dirty="0"/>
              <a:t>Bi-directional end-devices with maximal receive slots (Class </a:t>
            </a:r>
            <a:r>
              <a:rPr lang="en-US" sz="3200" dirty="0" smtClean="0"/>
              <a:t>C)</a:t>
            </a:r>
          </a:p>
          <a:p>
            <a:pPr marL="12700">
              <a:lnSpc>
                <a:spcPct val="100000"/>
              </a:lnSpc>
            </a:pPr>
            <a:endParaRPr lang="en-US" sz="3200" dirty="0"/>
          </a:p>
          <a:p>
            <a:pPr marL="12700">
              <a:lnSpc>
                <a:spcPct val="100000"/>
              </a:lnSpc>
            </a:pPr>
            <a:r>
              <a:rPr lang="en-US" sz="3200" dirty="0" smtClean="0"/>
              <a:t>End-devices </a:t>
            </a:r>
            <a:r>
              <a:rPr lang="en-US" sz="3200" dirty="0"/>
              <a:t>of Class C have almost continuously open receive windows, only closed when transmitting. </a:t>
            </a:r>
            <a:endParaRPr sz="3200" dirty="0">
              <a:latin typeface="Trebuchet MS"/>
              <a:cs typeface="Trebuchet MS"/>
            </a:endParaRPr>
          </a:p>
        </p:txBody>
      </p:sp>
      <p:sp>
        <p:nvSpPr>
          <p:cNvPr id="6" name="TextBox 5"/>
          <p:cNvSpPr txBox="1"/>
          <p:nvPr/>
        </p:nvSpPr>
        <p:spPr>
          <a:xfrm>
            <a:off x="1600200" y="533400"/>
            <a:ext cx="8763000" cy="1200329"/>
          </a:xfrm>
          <a:prstGeom prst="rect">
            <a:avLst/>
          </a:prstGeom>
          <a:noFill/>
        </p:spPr>
        <p:txBody>
          <a:bodyPr wrap="square" rtlCol="0">
            <a:spAutoFit/>
          </a:bodyPr>
          <a:lstStyle/>
          <a:p>
            <a:r>
              <a:rPr lang="en-US" sz="7200" dirty="0" smtClean="0">
                <a:solidFill>
                  <a:schemeClr val="accent1"/>
                </a:solidFill>
              </a:rPr>
              <a:t>Class C</a:t>
            </a:r>
            <a:endParaRPr lang="en-US" sz="7200" dirty="0">
              <a:solidFill>
                <a:schemeClr val="accent1"/>
              </a:solidFill>
            </a:endParaRPr>
          </a:p>
        </p:txBody>
      </p:sp>
    </p:spTree>
    <p:extLst>
      <p:ext uri="{BB962C8B-B14F-4D97-AF65-F5344CB8AC3E}">
        <p14:creationId xmlns:p14="http://schemas.microsoft.com/office/powerpoint/2010/main" xmlns="" val="2730387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24000" y="304800"/>
            <a:ext cx="9525000" cy="63265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7303877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p:cNvSpPr/>
          <p:nvPr/>
        </p:nvSpPr>
        <p:spPr>
          <a:xfrm>
            <a:off x="4311396" y="1761744"/>
            <a:ext cx="3548379" cy="4244340"/>
          </a:xfrm>
          <a:custGeom>
            <a:avLst/>
            <a:gdLst/>
            <a:ahLst/>
            <a:cxnLst/>
            <a:rect l="l" t="t" r="r" b="b"/>
            <a:pathLst>
              <a:path w="3548379" h="4244340">
                <a:moveTo>
                  <a:pt x="0" y="4244340"/>
                </a:moveTo>
                <a:lnTo>
                  <a:pt x="3547872" y="4244340"/>
                </a:lnTo>
                <a:lnTo>
                  <a:pt x="3547872" y="0"/>
                </a:lnTo>
                <a:lnTo>
                  <a:pt x="0" y="0"/>
                </a:lnTo>
                <a:lnTo>
                  <a:pt x="0" y="4244340"/>
                </a:lnTo>
                <a:close/>
              </a:path>
            </a:pathLst>
          </a:custGeom>
          <a:ln w="9144">
            <a:solidFill>
              <a:srgbClr val="7E7E7E"/>
            </a:solidFill>
          </a:ln>
        </p:spPr>
        <p:txBody>
          <a:bodyPr wrap="square" lIns="0" tIns="0" rIns="0" bIns="0" rtlCol="0"/>
          <a:lstStyle/>
          <a:p>
            <a:endParaRPr sz="2000" dirty="0"/>
          </a:p>
        </p:txBody>
      </p:sp>
      <p:sp>
        <p:nvSpPr>
          <p:cNvPr id="16" name="object 3"/>
          <p:cNvSpPr/>
          <p:nvPr/>
        </p:nvSpPr>
        <p:spPr>
          <a:xfrm>
            <a:off x="8017764" y="1761744"/>
            <a:ext cx="3548379" cy="4244340"/>
          </a:xfrm>
          <a:custGeom>
            <a:avLst/>
            <a:gdLst/>
            <a:ahLst/>
            <a:cxnLst/>
            <a:rect l="l" t="t" r="r" b="b"/>
            <a:pathLst>
              <a:path w="3548379" h="4244340">
                <a:moveTo>
                  <a:pt x="0" y="4244340"/>
                </a:moveTo>
                <a:lnTo>
                  <a:pt x="3547872" y="4244340"/>
                </a:lnTo>
                <a:lnTo>
                  <a:pt x="3547872" y="0"/>
                </a:lnTo>
                <a:lnTo>
                  <a:pt x="0" y="0"/>
                </a:lnTo>
                <a:lnTo>
                  <a:pt x="0" y="4244340"/>
                </a:lnTo>
                <a:close/>
              </a:path>
            </a:pathLst>
          </a:custGeom>
          <a:ln w="9144">
            <a:solidFill>
              <a:srgbClr val="7E7E7E"/>
            </a:solidFill>
          </a:ln>
        </p:spPr>
        <p:txBody>
          <a:bodyPr wrap="square" lIns="0" tIns="0" rIns="0" bIns="0" rtlCol="0"/>
          <a:lstStyle/>
          <a:p>
            <a:endParaRPr sz="2000" dirty="0"/>
          </a:p>
        </p:txBody>
      </p:sp>
      <p:sp>
        <p:nvSpPr>
          <p:cNvPr id="17" name="object 4"/>
          <p:cNvSpPr/>
          <p:nvPr/>
        </p:nvSpPr>
        <p:spPr>
          <a:xfrm>
            <a:off x="4311396" y="1533144"/>
            <a:ext cx="3546475" cy="431800"/>
          </a:xfrm>
          <a:custGeom>
            <a:avLst/>
            <a:gdLst/>
            <a:ahLst/>
            <a:cxnLst/>
            <a:rect l="l" t="t" r="r" b="b"/>
            <a:pathLst>
              <a:path w="3546475" h="431800">
                <a:moveTo>
                  <a:pt x="0" y="431291"/>
                </a:moveTo>
                <a:lnTo>
                  <a:pt x="3546348" y="431291"/>
                </a:lnTo>
                <a:lnTo>
                  <a:pt x="3546348" y="0"/>
                </a:lnTo>
                <a:lnTo>
                  <a:pt x="0" y="0"/>
                </a:lnTo>
                <a:lnTo>
                  <a:pt x="0" y="431291"/>
                </a:lnTo>
                <a:close/>
              </a:path>
            </a:pathLst>
          </a:custGeom>
          <a:solidFill>
            <a:srgbClr val="3C85C5"/>
          </a:solidFill>
        </p:spPr>
        <p:txBody>
          <a:bodyPr wrap="square" lIns="0" tIns="0" rIns="0" bIns="0" rtlCol="0"/>
          <a:lstStyle/>
          <a:p>
            <a:endParaRPr sz="2000" dirty="0"/>
          </a:p>
        </p:txBody>
      </p:sp>
      <p:sp>
        <p:nvSpPr>
          <p:cNvPr id="18" name="object 5"/>
          <p:cNvSpPr/>
          <p:nvPr/>
        </p:nvSpPr>
        <p:spPr>
          <a:xfrm>
            <a:off x="4311396" y="1533144"/>
            <a:ext cx="3546475" cy="431800"/>
          </a:xfrm>
          <a:custGeom>
            <a:avLst/>
            <a:gdLst/>
            <a:ahLst/>
            <a:cxnLst/>
            <a:rect l="l" t="t" r="r" b="b"/>
            <a:pathLst>
              <a:path w="3546475" h="431800">
                <a:moveTo>
                  <a:pt x="0" y="431291"/>
                </a:moveTo>
                <a:lnTo>
                  <a:pt x="3546348" y="431291"/>
                </a:lnTo>
                <a:lnTo>
                  <a:pt x="3546348" y="0"/>
                </a:lnTo>
                <a:lnTo>
                  <a:pt x="0" y="0"/>
                </a:lnTo>
                <a:lnTo>
                  <a:pt x="0" y="431291"/>
                </a:lnTo>
                <a:close/>
              </a:path>
            </a:pathLst>
          </a:custGeom>
          <a:ln w="9143">
            <a:solidFill>
              <a:srgbClr val="3C85C5"/>
            </a:solidFill>
          </a:ln>
        </p:spPr>
        <p:txBody>
          <a:bodyPr wrap="square" lIns="0" tIns="0" rIns="0" bIns="0" rtlCol="0"/>
          <a:lstStyle/>
          <a:p>
            <a:endParaRPr sz="2000" dirty="0"/>
          </a:p>
        </p:txBody>
      </p:sp>
      <p:sp>
        <p:nvSpPr>
          <p:cNvPr id="19" name="object 6"/>
          <p:cNvSpPr txBox="1"/>
          <p:nvPr/>
        </p:nvSpPr>
        <p:spPr>
          <a:xfrm>
            <a:off x="4391405" y="1620392"/>
            <a:ext cx="3268979" cy="3316292"/>
          </a:xfrm>
          <a:prstGeom prst="rect">
            <a:avLst/>
          </a:prstGeom>
        </p:spPr>
        <p:txBody>
          <a:bodyPr vert="horz" wrap="square" lIns="0" tIns="0" rIns="0" bIns="0" rtlCol="0">
            <a:spAutoFit/>
          </a:bodyPr>
          <a:lstStyle/>
          <a:p>
            <a:pPr marL="12700">
              <a:lnSpc>
                <a:spcPct val="100000"/>
              </a:lnSpc>
              <a:tabLst>
                <a:tab pos="926465" algn="l"/>
              </a:tabLst>
            </a:pPr>
            <a:r>
              <a:rPr b="1" spc="-5" dirty="0">
                <a:solidFill>
                  <a:srgbClr val="FFFFFF"/>
                </a:solidFill>
                <a:latin typeface="Trebuchet MS"/>
                <a:cs typeface="Trebuchet MS"/>
              </a:rPr>
              <a:t>Class</a:t>
            </a:r>
            <a:r>
              <a:rPr b="1" spc="15" dirty="0">
                <a:solidFill>
                  <a:srgbClr val="FFFFFF"/>
                </a:solidFill>
                <a:latin typeface="Trebuchet MS"/>
                <a:cs typeface="Trebuchet MS"/>
              </a:rPr>
              <a:t> </a:t>
            </a:r>
            <a:r>
              <a:rPr b="1" spc="-5" dirty="0">
                <a:solidFill>
                  <a:srgbClr val="FFFFFF"/>
                </a:solidFill>
                <a:latin typeface="Trebuchet MS"/>
                <a:cs typeface="Trebuchet MS"/>
              </a:rPr>
              <a:t>B	« Beacon</a:t>
            </a:r>
            <a:r>
              <a:rPr b="1" spc="-65" dirty="0">
                <a:solidFill>
                  <a:srgbClr val="FFFFFF"/>
                </a:solidFill>
                <a:latin typeface="Trebuchet MS"/>
                <a:cs typeface="Trebuchet MS"/>
              </a:rPr>
              <a:t> </a:t>
            </a:r>
            <a:r>
              <a:rPr b="1" spc="-5" dirty="0">
                <a:solidFill>
                  <a:srgbClr val="FFFFFF"/>
                </a:solidFill>
                <a:latin typeface="Trebuchet MS"/>
                <a:cs typeface="Trebuchet MS"/>
              </a:rPr>
              <a:t>»</a:t>
            </a:r>
            <a:endParaRPr dirty="0">
              <a:latin typeface="Trebuchet MS"/>
              <a:cs typeface="Trebuchet MS"/>
            </a:endParaRPr>
          </a:p>
          <a:p>
            <a:pPr marL="12700">
              <a:lnSpc>
                <a:spcPct val="100000"/>
              </a:lnSpc>
              <a:spcBef>
                <a:spcPts val="945"/>
              </a:spcBef>
            </a:pPr>
            <a:r>
              <a:rPr sz="2000" b="1" spc="-10" dirty="0">
                <a:solidFill>
                  <a:srgbClr val="3C85C5"/>
                </a:solidFill>
                <a:latin typeface="Trebuchet MS"/>
                <a:cs typeface="Trebuchet MS"/>
              </a:rPr>
              <a:t>Battery </a:t>
            </a:r>
            <a:r>
              <a:rPr sz="2000" b="1" spc="-5" dirty="0">
                <a:solidFill>
                  <a:srgbClr val="3C85C5"/>
                </a:solidFill>
                <a:latin typeface="Trebuchet MS"/>
                <a:cs typeface="Trebuchet MS"/>
              </a:rPr>
              <a:t>powered </a:t>
            </a:r>
            <a:r>
              <a:rPr sz="2000" b="1" dirty="0">
                <a:solidFill>
                  <a:srgbClr val="3C85C5"/>
                </a:solidFill>
                <a:latin typeface="Trebuchet MS"/>
                <a:cs typeface="Trebuchet MS"/>
              </a:rPr>
              <a:t>actuators</a:t>
            </a:r>
            <a:endParaRPr sz="2000" dirty="0">
              <a:latin typeface="Trebuchet MS"/>
              <a:cs typeface="Trebuchet MS"/>
            </a:endParaRPr>
          </a:p>
          <a:p>
            <a:pPr marL="12700" marR="657860">
              <a:lnSpc>
                <a:spcPct val="100000"/>
              </a:lnSpc>
              <a:spcBef>
                <a:spcPts val="1200"/>
              </a:spcBef>
            </a:pPr>
            <a:r>
              <a:rPr sz="2000" b="1" spc="-5" dirty="0">
                <a:solidFill>
                  <a:srgbClr val="3C85C5"/>
                </a:solidFill>
                <a:latin typeface="Trebuchet MS"/>
                <a:cs typeface="Trebuchet MS"/>
              </a:rPr>
              <a:t>Energy efficient  </a:t>
            </a:r>
            <a:r>
              <a:rPr sz="2000" b="1" dirty="0">
                <a:solidFill>
                  <a:srgbClr val="3C85C5"/>
                </a:solidFill>
                <a:latin typeface="Trebuchet MS"/>
                <a:cs typeface="Trebuchet MS"/>
              </a:rPr>
              <a:t>communication class</a:t>
            </a:r>
            <a:r>
              <a:rPr sz="2000" b="1" spc="-125" dirty="0">
                <a:solidFill>
                  <a:srgbClr val="3C85C5"/>
                </a:solidFill>
                <a:latin typeface="Trebuchet MS"/>
                <a:cs typeface="Trebuchet MS"/>
              </a:rPr>
              <a:t> </a:t>
            </a:r>
            <a:r>
              <a:rPr sz="2000" b="1" spc="-5" dirty="0">
                <a:solidFill>
                  <a:srgbClr val="3C85C5"/>
                </a:solidFill>
                <a:latin typeface="Trebuchet MS"/>
                <a:cs typeface="Trebuchet MS"/>
              </a:rPr>
              <a:t>for  latency</a:t>
            </a:r>
            <a:endParaRPr sz="2000" dirty="0">
              <a:latin typeface="Trebuchet MS"/>
              <a:cs typeface="Trebuchet MS"/>
            </a:endParaRPr>
          </a:p>
          <a:p>
            <a:pPr marL="12700" marR="5080">
              <a:lnSpc>
                <a:spcPct val="100000"/>
              </a:lnSpc>
              <a:spcBef>
                <a:spcPts val="1200"/>
              </a:spcBef>
            </a:pPr>
            <a:r>
              <a:rPr sz="2000" b="1" spc="-5" dirty="0">
                <a:solidFill>
                  <a:srgbClr val="3C85C5"/>
                </a:solidFill>
                <a:latin typeface="Trebuchet MS"/>
                <a:cs typeface="Trebuchet MS"/>
              </a:rPr>
              <a:t>controlled </a:t>
            </a:r>
            <a:r>
              <a:rPr sz="2000" b="1" dirty="0">
                <a:solidFill>
                  <a:srgbClr val="3C85C5"/>
                </a:solidFill>
                <a:latin typeface="Trebuchet MS"/>
                <a:cs typeface="Trebuchet MS"/>
              </a:rPr>
              <a:t>downlink. </a:t>
            </a:r>
            <a:r>
              <a:rPr sz="2000" b="1" spc="-5" dirty="0">
                <a:solidFill>
                  <a:srgbClr val="3C85C5"/>
                </a:solidFill>
                <a:latin typeface="Trebuchet MS"/>
                <a:cs typeface="Trebuchet MS"/>
              </a:rPr>
              <a:t>Based</a:t>
            </a:r>
            <a:r>
              <a:rPr sz="2000" b="1" spc="-85" dirty="0">
                <a:solidFill>
                  <a:srgbClr val="3C85C5"/>
                </a:solidFill>
                <a:latin typeface="Trebuchet MS"/>
                <a:cs typeface="Trebuchet MS"/>
              </a:rPr>
              <a:t> </a:t>
            </a:r>
            <a:r>
              <a:rPr sz="2000" b="1" dirty="0">
                <a:solidFill>
                  <a:srgbClr val="3C85C5"/>
                </a:solidFill>
                <a:latin typeface="Trebuchet MS"/>
                <a:cs typeface="Trebuchet MS"/>
              </a:rPr>
              <a:t>on  </a:t>
            </a:r>
            <a:r>
              <a:rPr sz="2000" b="1" spc="-5" dirty="0">
                <a:solidFill>
                  <a:srgbClr val="3C85C5"/>
                </a:solidFill>
                <a:latin typeface="Trebuchet MS"/>
                <a:cs typeface="Trebuchet MS"/>
              </a:rPr>
              <a:t>slotted</a:t>
            </a:r>
            <a:r>
              <a:rPr sz="2000" b="1" spc="-90" dirty="0">
                <a:solidFill>
                  <a:srgbClr val="3C85C5"/>
                </a:solidFill>
                <a:latin typeface="Trebuchet MS"/>
                <a:cs typeface="Trebuchet MS"/>
              </a:rPr>
              <a:t> </a:t>
            </a:r>
            <a:r>
              <a:rPr sz="2000" b="1" dirty="0">
                <a:solidFill>
                  <a:srgbClr val="3C85C5"/>
                </a:solidFill>
                <a:latin typeface="Trebuchet MS"/>
                <a:cs typeface="Trebuchet MS"/>
              </a:rPr>
              <a:t>communication</a:t>
            </a:r>
            <a:endParaRPr sz="2000" dirty="0">
              <a:latin typeface="Trebuchet MS"/>
              <a:cs typeface="Trebuchet MS"/>
            </a:endParaRPr>
          </a:p>
          <a:p>
            <a:pPr marL="12700" marR="137795">
              <a:lnSpc>
                <a:spcPct val="100000"/>
              </a:lnSpc>
              <a:spcBef>
                <a:spcPts val="1195"/>
              </a:spcBef>
            </a:pPr>
            <a:r>
              <a:rPr sz="2000" b="1" spc="-5" dirty="0">
                <a:solidFill>
                  <a:srgbClr val="3C85C5"/>
                </a:solidFill>
                <a:latin typeface="Trebuchet MS"/>
                <a:cs typeface="Trebuchet MS"/>
              </a:rPr>
              <a:t>synchronized </a:t>
            </a:r>
            <a:r>
              <a:rPr sz="2000" b="1" dirty="0">
                <a:solidFill>
                  <a:srgbClr val="3C85C5"/>
                </a:solidFill>
                <a:latin typeface="Trebuchet MS"/>
                <a:cs typeface="Trebuchet MS"/>
              </a:rPr>
              <a:t>with a</a:t>
            </a:r>
            <a:r>
              <a:rPr sz="2000" b="1" spc="-75" dirty="0">
                <a:solidFill>
                  <a:srgbClr val="3C85C5"/>
                </a:solidFill>
                <a:latin typeface="Trebuchet MS"/>
                <a:cs typeface="Trebuchet MS"/>
              </a:rPr>
              <a:t> </a:t>
            </a:r>
            <a:r>
              <a:rPr sz="2000" b="1" spc="-5" dirty="0">
                <a:solidFill>
                  <a:srgbClr val="3C85C5"/>
                </a:solidFill>
                <a:latin typeface="Trebuchet MS"/>
                <a:cs typeface="Trebuchet MS"/>
              </a:rPr>
              <a:t>network  beacon</a:t>
            </a:r>
            <a:endParaRPr sz="2000" dirty="0">
              <a:latin typeface="Trebuchet MS"/>
              <a:cs typeface="Trebuchet MS"/>
            </a:endParaRPr>
          </a:p>
        </p:txBody>
      </p:sp>
      <p:sp>
        <p:nvSpPr>
          <p:cNvPr id="20" name="object 7"/>
          <p:cNvSpPr/>
          <p:nvPr/>
        </p:nvSpPr>
        <p:spPr>
          <a:xfrm>
            <a:off x="8017764" y="1533144"/>
            <a:ext cx="3546475" cy="431800"/>
          </a:xfrm>
          <a:custGeom>
            <a:avLst/>
            <a:gdLst/>
            <a:ahLst/>
            <a:cxnLst/>
            <a:rect l="l" t="t" r="r" b="b"/>
            <a:pathLst>
              <a:path w="3546475" h="431800">
                <a:moveTo>
                  <a:pt x="0" y="431291"/>
                </a:moveTo>
                <a:lnTo>
                  <a:pt x="3546348" y="431291"/>
                </a:lnTo>
                <a:lnTo>
                  <a:pt x="3546348" y="0"/>
                </a:lnTo>
                <a:lnTo>
                  <a:pt x="0" y="0"/>
                </a:lnTo>
                <a:lnTo>
                  <a:pt x="0" y="431291"/>
                </a:lnTo>
                <a:close/>
              </a:path>
            </a:pathLst>
          </a:custGeom>
          <a:solidFill>
            <a:srgbClr val="3C85C5"/>
          </a:solidFill>
        </p:spPr>
        <p:txBody>
          <a:bodyPr wrap="square" lIns="0" tIns="0" rIns="0" bIns="0" rtlCol="0"/>
          <a:lstStyle/>
          <a:p>
            <a:endParaRPr sz="2000" dirty="0"/>
          </a:p>
        </p:txBody>
      </p:sp>
      <p:sp>
        <p:nvSpPr>
          <p:cNvPr id="21" name="object 8"/>
          <p:cNvSpPr/>
          <p:nvPr/>
        </p:nvSpPr>
        <p:spPr>
          <a:xfrm>
            <a:off x="8017764" y="1533144"/>
            <a:ext cx="3546475" cy="431800"/>
          </a:xfrm>
          <a:custGeom>
            <a:avLst/>
            <a:gdLst/>
            <a:ahLst/>
            <a:cxnLst/>
            <a:rect l="l" t="t" r="r" b="b"/>
            <a:pathLst>
              <a:path w="3546475" h="431800">
                <a:moveTo>
                  <a:pt x="0" y="431291"/>
                </a:moveTo>
                <a:lnTo>
                  <a:pt x="3546348" y="431291"/>
                </a:lnTo>
                <a:lnTo>
                  <a:pt x="3546348" y="0"/>
                </a:lnTo>
                <a:lnTo>
                  <a:pt x="0" y="0"/>
                </a:lnTo>
                <a:lnTo>
                  <a:pt x="0" y="431291"/>
                </a:lnTo>
                <a:close/>
              </a:path>
            </a:pathLst>
          </a:custGeom>
          <a:ln w="9143">
            <a:solidFill>
              <a:srgbClr val="3C85C5"/>
            </a:solidFill>
          </a:ln>
        </p:spPr>
        <p:txBody>
          <a:bodyPr wrap="square" lIns="0" tIns="0" rIns="0" bIns="0" rtlCol="0"/>
          <a:lstStyle/>
          <a:p>
            <a:endParaRPr sz="2000" dirty="0"/>
          </a:p>
        </p:txBody>
      </p:sp>
      <p:sp>
        <p:nvSpPr>
          <p:cNvPr id="22" name="object 9"/>
          <p:cNvSpPr txBox="1"/>
          <p:nvPr/>
        </p:nvSpPr>
        <p:spPr>
          <a:xfrm>
            <a:off x="8097393" y="1620392"/>
            <a:ext cx="3000375" cy="2546851"/>
          </a:xfrm>
          <a:prstGeom prst="rect">
            <a:avLst/>
          </a:prstGeom>
        </p:spPr>
        <p:txBody>
          <a:bodyPr vert="horz" wrap="square" lIns="0" tIns="0" rIns="0" bIns="0" rtlCol="0">
            <a:spAutoFit/>
          </a:bodyPr>
          <a:lstStyle/>
          <a:p>
            <a:pPr marL="12700">
              <a:lnSpc>
                <a:spcPct val="100000"/>
              </a:lnSpc>
              <a:tabLst>
                <a:tab pos="927100" algn="l"/>
              </a:tabLst>
            </a:pPr>
            <a:r>
              <a:rPr b="1" spc="-5" dirty="0">
                <a:solidFill>
                  <a:srgbClr val="FFFFFF"/>
                </a:solidFill>
                <a:latin typeface="Trebuchet MS"/>
                <a:cs typeface="Trebuchet MS"/>
              </a:rPr>
              <a:t>Class</a:t>
            </a:r>
            <a:r>
              <a:rPr b="1" spc="15" dirty="0">
                <a:solidFill>
                  <a:srgbClr val="FFFFFF"/>
                </a:solidFill>
                <a:latin typeface="Trebuchet MS"/>
                <a:cs typeface="Trebuchet MS"/>
              </a:rPr>
              <a:t> </a:t>
            </a:r>
            <a:r>
              <a:rPr b="1" spc="-5" dirty="0">
                <a:solidFill>
                  <a:srgbClr val="FFFFFF"/>
                </a:solidFill>
                <a:latin typeface="Trebuchet MS"/>
                <a:cs typeface="Trebuchet MS"/>
              </a:rPr>
              <a:t>C	« Continuous</a:t>
            </a:r>
            <a:r>
              <a:rPr b="1" spc="-60" dirty="0">
                <a:solidFill>
                  <a:srgbClr val="FFFFFF"/>
                </a:solidFill>
                <a:latin typeface="Trebuchet MS"/>
                <a:cs typeface="Trebuchet MS"/>
              </a:rPr>
              <a:t> </a:t>
            </a:r>
            <a:r>
              <a:rPr b="1" spc="-5" dirty="0">
                <a:solidFill>
                  <a:srgbClr val="FFFFFF"/>
                </a:solidFill>
                <a:latin typeface="Trebuchet MS"/>
                <a:cs typeface="Trebuchet MS"/>
              </a:rPr>
              <a:t>»</a:t>
            </a:r>
            <a:endParaRPr dirty="0">
              <a:latin typeface="Trebuchet MS"/>
              <a:cs typeface="Trebuchet MS"/>
            </a:endParaRPr>
          </a:p>
          <a:p>
            <a:pPr marL="12700">
              <a:lnSpc>
                <a:spcPct val="100000"/>
              </a:lnSpc>
              <a:spcBef>
                <a:spcPts val="945"/>
              </a:spcBef>
            </a:pPr>
            <a:r>
              <a:rPr sz="2000" b="1" spc="-5" dirty="0">
                <a:solidFill>
                  <a:srgbClr val="3C85C5"/>
                </a:solidFill>
                <a:latin typeface="Trebuchet MS"/>
                <a:cs typeface="Trebuchet MS"/>
              </a:rPr>
              <a:t>Mains powered</a:t>
            </a:r>
            <a:r>
              <a:rPr sz="2000" b="1" spc="-65" dirty="0">
                <a:solidFill>
                  <a:srgbClr val="3C85C5"/>
                </a:solidFill>
                <a:latin typeface="Trebuchet MS"/>
                <a:cs typeface="Trebuchet MS"/>
              </a:rPr>
              <a:t> </a:t>
            </a:r>
            <a:r>
              <a:rPr sz="2000" b="1" dirty="0">
                <a:solidFill>
                  <a:srgbClr val="3C85C5"/>
                </a:solidFill>
                <a:latin typeface="Trebuchet MS"/>
                <a:cs typeface="Trebuchet MS"/>
              </a:rPr>
              <a:t>actuators</a:t>
            </a:r>
            <a:endParaRPr sz="2000" dirty="0">
              <a:latin typeface="Trebuchet MS"/>
              <a:cs typeface="Trebuchet MS"/>
            </a:endParaRPr>
          </a:p>
          <a:p>
            <a:pPr marL="12700" marR="5080">
              <a:lnSpc>
                <a:spcPct val="100000"/>
              </a:lnSpc>
              <a:spcBef>
                <a:spcPts val="1200"/>
              </a:spcBef>
            </a:pPr>
            <a:r>
              <a:rPr sz="2000" b="1" spc="5" dirty="0">
                <a:solidFill>
                  <a:srgbClr val="3C85C5"/>
                </a:solidFill>
                <a:latin typeface="Trebuchet MS"/>
                <a:cs typeface="Trebuchet MS"/>
              </a:rPr>
              <a:t>Devices </a:t>
            </a:r>
            <a:r>
              <a:rPr sz="2000" b="1" spc="-5" dirty="0">
                <a:solidFill>
                  <a:srgbClr val="3C85C5"/>
                </a:solidFill>
                <a:latin typeface="Trebuchet MS"/>
                <a:cs typeface="Trebuchet MS"/>
              </a:rPr>
              <a:t>which </a:t>
            </a:r>
            <a:r>
              <a:rPr sz="2000" b="1" dirty="0">
                <a:solidFill>
                  <a:srgbClr val="3C85C5"/>
                </a:solidFill>
                <a:latin typeface="Trebuchet MS"/>
                <a:cs typeface="Trebuchet MS"/>
              </a:rPr>
              <a:t>can </a:t>
            </a:r>
            <a:r>
              <a:rPr sz="2000" b="1" spc="-5" dirty="0">
                <a:solidFill>
                  <a:srgbClr val="3C85C5"/>
                </a:solidFill>
                <a:latin typeface="Trebuchet MS"/>
                <a:cs typeface="Trebuchet MS"/>
              </a:rPr>
              <a:t>afford</a:t>
            </a:r>
            <a:r>
              <a:rPr sz="2000" b="1" spc="-75" dirty="0">
                <a:solidFill>
                  <a:srgbClr val="3C85C5"/>
                </a:solidFill>
                <a:latin typeface="Trebuchet MS"/>
                <a:cs typeface="Trebuchet MS"/>
              </a:rPr>
              <a:t> </a:t>
            </a:r>
            <a:r>
              <a:rPr sz="2000" b="1" spc="-5" dirty="0">
                <a:solidFill>
                  <a:srgbClr val="3C85C5"/>
                </a:solidFill>
                <a:latin typeface="Trebuchet MS"/>
                <a:cs typeface="Trebuchet MS"/>
              </a:rPr>
              <a:t>to  </a:t>
            </a:r>
            <a:r>
              <a:rPr sz="2000" b="1" dirty="0">
                <a:solidFill>
                  <a:srgbClr val="3C85C5"/>
                </a:solidFill>
                <a:latin typeface="Trebuchet MS"/>
                <a:cs typeface="Trebuchet MS"/>
              </a:rPr>
              <a:t>listen</a:t>
            </a:r>
            <a:r>
              <a:rPr sz="2000" b="1" spc="-65" dirty="0">
                <a:solidFill>
                  <a:srgbClr val="3C85C5"/>
                </a:solidFill>
                <a:latin typeface="Trebuchet MS"/>
                <a:cs typeface="Trebuchet MS"/>
              </a:rPr>
              <a:t> </a:t>
            </a:r>
            <a:r>
              <a:rPr sz="2000" b="1" spc="-20" dirty="0">
                <a:solidFill>
                  <a:srgbClr val="3C85C5"/>
                </a:solidFill>
                <a:latin typeface="Trebuchet MS"/>
                <a:cs typeface="Trebuchet MS"/>
              </a:rPr>
              <a:t>continuously.</a:t>
            </a:r>
            <a:endParaRPr sz="2000" dirty="0">
              <a:latin typeface="Trebuchet MS"/>
              <a:cs typeface="Trebuchet MS"/>
            </a:endParaRPr>
          </a:p>
          <a:p>
            <a:pPr marL="12700" marR="422275">
              <a:lnSpc>
                <a:spcPct val="100000"/>
              </a:lnSpc>
              <a:spcBef>
                <a:spcPts val="1200"/>
              </a:spcBef>
            </a:pPr>
            <a:r>
              <a:rPr sz="2000" b="1" spc="-5" dirty="0">
                <a:solidFill>
                  <a:srgbClr val="3C85C5"/>
                </a:solidFill>
                <a:latin typeface="Trebuchet MS"/>
                <a:cs typeface="Trebuchet MS"/>
              </a:rPr>
              <a:t>No latency for</a:t>
            </a:r>
            <a:r>
              <a:rPr sz="2000" b="1" spc="-55" dirty="0">
                <a:solidFill>
                  <a:srgbClr val="3C85C5"/>
                </a:solidFill>
                <a:latin typeface="Trebuchet MS"/>
                <a:cs typeface="Trebuchet MS"/>
              </a:rPr>
              <a:t> </a:t>
            </a:r>
            <a:r>
              <a:rPr sz="2000" b="1" dirty="0">
                <a:solidFill>
                  <a:srgbClr val="3C85C5"/>
                </a:solidFill>
                <a:latin typeface="Trebuchet MS"/>
                <a:cs typeface="Trebuchet MS"/>
              </a:rPr>
              <a:t>downlink  communication.</a:t>
            </a:r>
            <a:endParaRPr sz="2000" dirty="0">
              <a:latin typeface="Trebuchet MS"/>
              <a:cs typeface="Trebuchet MS"/>
            </a:endParaRPr>
          </a:p>
        </p:txBody>
      </p:sp>
      <p:sp>
        <p:nvSpPr>
          <p:cNvPr id="23" name="object 10"/>
          <p:cNvSpPr/>
          <p:nvPr/>
        </p:nvSpPr>
        <p:spPr>
          <a:xfrm>
            <a:off x="609600" y="1761744"/>
            <a:ext cx="3548379" cy="4244340"/>
          </a:xfrm>
          <a:custGeom>
            <a:avLst/>
            <a:gdLst/>
            <a:ahLst/>
            <a:cxnLst/>
            <a:rect l="l" t="t" r="r" b="b"/>
            <a:pathLst>
              <a:path w="3548379" h="4244340">
                <a:moveTo>
                  <a:pt x="0" y="4244340"/>
                </a:moveTo>
                <a:lnTo>
                  <a:pt x="3547872" y="4244340"/>
                </a:lnTo>
                <a:lnTo>
                  <a:pt x="3547872" y="0"/>
                </a:lnTo>
                <a:lnTo>
                  <a:pt x="0" y="0"/>
                </a:lnTo>
                <a:lnTo>
                  <a:pt x="0" y="4244340"/>
                </a:lnTo>
                <a:close/>
              </a:path>
            </a:pathLst>
          </a:custGeom>
          <a:ln w="9144">
            <a:solidFill>
              <a:srgbClr val="7E7E7E"/>
            </a:solidFill>
          </a:ln>
        </p:spPr>
        <p:txBody>
          <a:bodyPr wrap="square" lIns="0" tIns="0" rIns="0" bIns="0" rtlCol="0"/>
          <a:lstStyle/>
          <a:p>
            <a:endParaRPr sz="2000" dirty="0"/>
          </a:p>
        </p:txBody>
      </p:sp>
      <p:sp>
        <p:nvSpPr>
          <p:cNvPr id="24" name="object 11"/>
          <p:cNvSpPr/>
          <p:nvPr/>
        </p:nvSpPr>
        <p:spPr>
          <a:xfrm>
            <a:off x="609600" y="1533144"/>
            <a:ext cx="3546475" cy="431800"/>
          </a:xfrm>
          <a:custGeom>
            <a:avLst/>
            <a:gdLst/>
            <a:ahLst/>
            <a:cxnLst/>
            <a:rect l="l" t="t" r="r" b="b"/>
            <a:pathLst>
              <a:path w="3546475" h="431800">
                <a:moveTo>
                  <a:pt x="0" y="431291"/>
                </a:moveTo>
                <a:lnTo>
                  <a:pt x="3546348" y="431291"/>
                </a:lnTo>
                <a:lnTo>
                  <a:pt x="3546348" y="0"/>
                </a:lnTo>
                <a:lnTo>
                  <a:pt x="0" y="0"/>
                </a:lnTo>
                <a:lnTo>
                  <a:pt x="0" y="431291"/>
                </a:lnTo>
                <a:close/>
              </a:path>
            </a:pathLst>
          </a:custGeom>
          <a:solidFill>
            <a:srgbClr val="3C85C5"/>
          </a:solidFill>
        </p:spPr>
        <p:txBody>
          <a:bodyPr wrap="square" lIns="0" tIns="0" rIns="0" bIns="0" rtlCol="0"/>
          <a:lstStyle/>
          <a:p>
            <a:endParaRPr sz="2000" dirty="0"/>
          </a:p>
        </p:txBody>
      </p:sp>
      <p:sp>
        <p:nvSpPr>
          <p:cNvPr id="25" name="object 12"/>
          <p:cNvSpPr/>
          <p:nvPr/>
        </p:nvSpPr>
        <p:spPr>
          <a:xfrm>
            <a:off x="609600" y="1533144"/>
            <a:ext cx="3546475" cy="431800"/>
          </a:xfrm>
          <a:custGeom>
            <a:avLst/>
            <a:gdLst/>
            <a:ahLst/>
            <a:cxnLst/>
            <a:rect l="l" t="t" r="r" b="b"/>
            <a:pathLst>
              <a:path w="3546475" h="431800">
                <a:moveTo>
                  <a:pt x="0" y="431291"/>
                </a:moveTo>
                <a:lnTo>
                  <a:pt x="3546348" y="431291"/>
                </a:lnTo>
                <a:lnTo>
                  <a:pt x="3546348" y="0"/>
                </a:lnTo>
                <a:lnTo>
                  <a:pt x="0" y="0"/>
                </a:lnTo>
                <a:lnTo>
                  <a:pt x="0" y="431291"/>
                </a:lnTo>
                <a:close/>
              </a:path>
            </a:pathLst>
          </a:custGeom>
          <a:ln w="9143">
            <a:solidFill>
              <a:srgbClr val="3C85C5"/>
            </a:solidFill>
          </a:ln>
        </p:spPr>
        <p:txBody>
          <a:bodyPr wrap="square" lIns="0" tIns="0" rIns="0" bIns="0" rtlCol="0"/>
          <a:lstStyle/>
          <a:p>
            <a:endParaRPr sz="2000" dirty="0"/>
          </a:p>
        </p:txBody>
      </p:sp>
      <p:sp>
        <p:nvSpPr>
          <p:cNvPr id="26" name="object 13"/>
          <p:cNvSpPr txBox="1"/>
          <p:nvPr/>
        </p:nvSpPr>
        <p:spPr>
          <a:xfrm>
            <a:off x="688340" y="1620392"/>
            <a:ext cx="3301365" cy="3162404"/>
          </a:xfrm>
          <a:prstGeom prst="rect">
            <a:avLst/>
          </a:prstGeom>
        </p:spPr>
        <p:txBody>
          <a:bodyPr vert="horz" wrap="square" lIns="0" tIns="0" rIns="0" bIns="0" rtlCol="0">
            <a:spAutoFit/>
          </a:bodyPr>
          <a:lstStyle/>
          <a:p>
            <a:pPr marL="12700">
              <a:lnSpc>
                <a:spcPct val="100000"/>
              </a:lnSpc>
              <a:tabLst>
                <a:tab pos="927100" algn="l"/>
              </a:tabLst>
            </a:pPr>
            <a:r>
              <a:rPr b="1" spc="-5" dirty="0">
                <a:solidFill>
                  <a:srgbClr val="FFFFFF"/>
                </a:solidFill>
                <a:latin typeface="Trebuchet MS"/>
                <a:cs typeface="Trebuchet MS"/>
              </a:rPr>
              <a:t>Class</a:t>
            </a:r>
            <a:r>
              <a:rPr b="1" spc="-80" dirty="0">
                <a:solidFill>
                  <a:srgbClr val="FFFFFF"/>
                </a:solidFill>
                <a:latin typeface="Trebuchet MS"/>
                <a:cs typeface="Trebuchet MS"/>
              </a:rPr>
              <a:t> </a:t>
            </a:r>
            <a:r>
              <a:rPr b="1" spc="-5" dirty="0">
                <a:solidFill>
                  <a:srgbClr val="FFFFFF"/>
                </a:solidFill>
                <a:latin typeface="Trebuchet MS"/>
                <a:cs typeface="Trebuchet MS"/>
              </a:rPr>
              <a:t>A	« All</a:t>
            </a:r>
            <a:r>
              <a:rPr b="1" spc="-145" dirty="0">
                <a:solidFill>
                  <a:srgbClr val="FFFFFF"/>
                </a:solidFill>
                <a:latin typeface="Trebuchet MS"/>
                <a:cs typeface="Trebuchet MS"/>
              </a:rPr>
              <a:t> </a:t>
            </a:r>
            <a:r>
              <a:rPr b="1" spc="-5" dirty="0">
                <a:solidFill>
                  <a:srgbClr val="FFFFFF"/>
                </a:solidFill>
                <a:latin typeface="Trebuchet MS"/>
                <a:cs typeface="Trebuchet MS"/>
              </a:rPr>
              <a:t>»</a:t>
            </a:r>
            <a:endParaRPr dirty="0">
              <a:latin typeface="Trebuchet MS"/>
              <a:cs typeface="Trebuchet MS"/>
            </a:endParaRPr>
          </a:p>
          <a:p>
            <a:pPr marL="12700" marR="247650">
              <a:lnSpc>
                <a:spcPct val="100000"/>
              </a:lnSpc>
              <a:spcBef>
                <a:spcPts val="945"/>
              </a:spcBef>
            </a:pPr>
            <a:r>
              <a:rPr sz="2000" b="1" spc="-10" dirty="0">
                <a:solidFill>
                  <a:srgbClr val="3C85C5"/>
                </a:solidFill>
                <a:latin typeface="Trebuchet MS"/>
                <a:cs typeface="Trebuchet MS"/>
              </a:rPr>
              <a:t>Battery </a:t>
            </a:r>
            <a:r>
              <a:rPr sz="2000" b="1" spc="-5" dirty="0">
                <a:solidFill>
                  <a:srgbClr val="3C85C5"/>
                </a:solidFill>
                <a:latin typeface="Trebuchet MS"/>
                <a:cs typeface="Trebuchet MS"/>
              </a:rPr>
              <a:t>powered sensors, </a:t>
            </a:r>
            <a:r>
              <a:rPr sz="2000" b="1" dirty="0">
                <a:solidFill>
                  <a:srgbClr val="3C85C5"/>
                </a:solidFill>
                <a:latin typeface="Trebuchet MS"/>
                <a:cs typeface="Trebuchet MS"/>
              </a:rPr>
              <a:t>or  actuators </a:t>
            </a:r>
            <a:r>
              <a:rPr sz="2000" b="1" spc="-5" dirty="0">
                <a:solidFill>
                  <a:srgbClr val="3C85C5"/>
                </a:solidFill>
                <a:latin typeface="Trebuchet MS"/>
                <a:cs typeface="Trebuchet MS"/>
              </a:rPr>
              <a:t>with </a:t>
            </a:r>
            <a:r>
              <a:rPr sz="2000" b="1" dirty="0">
                <a:solidFill>
                  <a:srgbClr val="3C85C5"/>
                </a:solidFill>
                <a:latin typeface="Trebuchet MS"/>
                <a:cs typeface="Trebuchet MS"/>
              </a:rPr>
              <a:t>no</a:t>
            </a:r>
            <a:r>
              <a:rPr sz="2000" b="1" spc="-100" dirty="0">
                <a:solidFill>
                  <a:srgbClr val="3C85C5"/>
                </a:solidFill>
                <a:latin typeface="Trebuchet MS"/>
                <a:cs typeface="Trebuchet MS"/>
              </a:rPr>
              <a:t> </a:t>
            </a:r>
            <a:r>
              <a:rPr sz="2000" b="1" spc="-5" dirty="0">
                <a:solidFill>
                  <a:srgbClr val="3C85C5"/>
                </a:solidFill>
                <a:latin typeface="Trebuchet MS"/>
                <a:cs typeface="Trebuchet MS"/>
              </a:rPr>
              <a:t>latency</a:t>
            </a:r>
            <a:endParaRPr sz="2000" dirty="0">
              <a:latin typeface="Trebuchet MS"/>
              <a:cs typeface="Trebuchet MS"/>
            </a:endParaRPr>
          </a:p>
          <a:p>
            <a:pPr marL="12700">
              <a:lnSpc>
                <a:spcPct val="100000"/>
              </a:lnSpc>
              <a:spcBef>
                <a:spcPts val="1200"/>
              </a:spcBef>
            </a:pPr>
            <a:r>
              <a:rPr sz="2000" b="1" spc="-10" dirty="0">
                <a:solidFill>
                  <a:srgbClr val="3C85C5"/>
                </a:solidFill>
                <a:latin typeface="Trebuchet MS"/>
                <a:cs typeface="Trebuchet MS"/>
              </a:rPr>
              <a:t>constraint. </a:t>
            </a:r>
            <a:r>
              <a:rPr sz="2000" b="1" spc="-5" dirty="0">
                <a:solidFill>
                  <a:srgbClr val="3C85C5"/>
                </a:solidFill>
                <a:latin typeface="Trebuchet MS"/>
                <a:cs typeface="Trebuchet MS"/>
              </a:rPr>
              <a:t>Most</a:t>
            </a:r>
            <a:r>
              <a:rPr sz="2000" b="1" spc="-70" dirty="0">
                <a:solidFill>
                  <a:srgbClr val="3C85C5"/>
                </a:solidFill>
                <a:latin typeface="Trebuchet MS"/>
                <a:cs typeface="Trebuchet MS"/>
              </a:rPr>
              <a:t> </a:t>
            </a:r>
            <a:r>
              <a:rPr sz="2000" b="1" dirty="0">
                <a:solidFill>
                  <a:srgbClr val="3C85C5"/>
                </a:solidFill>
                <a:latin typeface="Trebuchet MS"/>
                <a:cs typeface="Trebuchet MS"/>
              </a:rPr>
              <a:t>energy</a:t>
            </a:r>
            <a:endParaRPr sz="2000" dirty="0">
              <a:latin typeface="Trebuchet MS"/>
              <a:cs typeface="Trebuchet MS"/>
            </a:endParaRPr>
          </a:p>
          <a:p>
            <a:pPr marL="12700">
              <a:lnSpc>
                <a:spcPct val="100000"/>
              </a:lnSpc>
            </a:pPr>
            <a:r>
              <a:rPr sz="2000" b="1" spc="-5" dirty="0">
                <a:solidFill>
                  <a:srgbClr val="3C85C5"/>
                </a:solidFill>
                <a:latin typeface="Trebuchet MS"/>
                <a:cs typeface="Trebuchet MS"/>
              </a:rPr>
              <a:t>efficient communication</a:t>
            </a:r>
            <a:r>
              <a:rPr sz="2000" b="1" spc="-35" dirty="0">
                <a:solidFill>
                  <a:srgbClr val="3C85C5"/>
                </a:solidFill>
                <a:latin typeface="Trebuchet MS"/>
                <a:cs typeface="Trebuchet MS"/>
              </a:rPr>
              <a:t> </a:t>
            </a:r>
            <a:r>
              <a:rPr sz="2000" b="1" dirty="0">
                <a:solidFill>
                  <a:srgbClr val="3C85C5"/>
                </a:solidFill>
                <a:latin typeface="Trebuchet MS"/>
                <a:cs typeface="Trebuchet MS"/>
              </a:rPr>
              <a:t>class.</a:t>
            </a:r>
            <a:endParaRPr sz="2000" dirty="0">
              <a:latin typeface="Trebuchet MS"/>
              <a:cs typeface="Trebuchet MS"/>
            </a:endParaRPr>
          </a:p>
          <a:p>
            <a:pPr marL="12700" marR="654685">
              <a:lnSpc>
                <a:spcPct val="100000"/>
              </a:lnSpc>
              <a:spcBef>
                <a:spcPts val="1200"/>
              </a:spcBef>
            </a:pPr>
            <a:r>
              <a:rPr sz="2000" b="1" dirty="0">
                <a:solidFill>
                  <a:srgbClr val="3C85C5"/>
                </a:solidFill>
                <a:latin typeface="Trebuchet MS"/>
                <a:cs typeface="Trebuchet MS"/>
              </a:rPr>
              <a:t>Must be </a:t>
            </a:r>
            <a:r>
              <a:rPr sz="2000" b="1" spc="-5" dirty="0">
                <a:solidFill>
                  <a:srgbClr val="3C85C5"/>
                </a:solidFill>
                <a:latin typeface="Trebuchet MS"/>
                <a:cs typeface="Trebuchet MS"/>
              </a:rPr>
              <a:t>supported </a:t>
            </a:r>
            <a:r>
              <a:rPr sz="2000" b="1" dirty="0">
                <a:solidFill>
                  <a:srgbClr val="3C85C5"/>
                </a:solidFill>
                <a:latin typeface="Trebuchet MS"/>
                <a:cs typeface="Trebuchet MS"/>
              </a:rPr>
              <a:t>by</a:t>
            </a:r>
            <a:r>
              <a:rPr sz="2000" b="1" spc="-90" dirty="0">
                <a:solidFill>
                  <a:srgbClr val="3C85C5"/>
                </a:solidFill>
                <a:latin typeface="Trebuchet MS"/>
                <a:cs typeface="Trebuchet MS"/>
              </a:rPr>
              <a:t> </a:t>
            </a:r>
            <a:r>
              <a:rPr sz="2000" b="1" dirty="0">
                <a:solidFill>
                  <a:srgbClr val="3C85C5"/>
                </a:solidFill>
                <a:latin typeface="Trebuchet MS"/>
                <a:cs typeface="Trebuchet MS"/>
              </a:rPr>
              <a:t>all  </a:t>
            </a:r>
            <a:r>
              <a:rPr sz="2000" b="1" spc="5" dirty="0">
                <a:solidFill>
                  <a:srgbClr val="3C85C5"/>
                </a:solidFill>
                <a:latin typeface="Trebuchet MS"/>
                <a:cs typeface="Trebuchet MS"/>
              </a:rPr>
              <a:t>devices</a:t>
            </a:r>
            <a:endParaRPr sz="2000" dirty="0">
              <a:latin typeface="Trebuchet MS"/>
              <a:cs typeface="Trebuchet MS"/>
            </a:endParaRPr>
          </a:p>
        </p:txBody>
      </p:sp>
    </p:spTree>
    <p:extLst>
      <p:ext uri="{BB962C8B-B14F-4D97-AF65-F5344CB8AC3E}">
        <p14:creationId xmlns:p14="http://schemas.microsoft.com/office/powerpoint/2010/main" xmlns="" val="99174561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768" y="952753"/>
            <a:ext cx="10354462" cy="1354217"/>
          </a:xfrm>
        </p:spPr>
        <p:txBody>
          <a:bodyPr/>
          <a:lstStyle/>
          <a:p>
            <a:r>
              <a:rPr lang="en-US" b="1" dirty="0"/>
              <a:t>Battery Lifetime </a:t>
            </a:r>
            <a:r>
              <a:rPr lang="en-US" dirty="0"/>
              <a:t/>
            </a:r>
            <a:br>
              <a:rPr lang="en-US" dirty="0"/>
            </a:br>
            <a:endParaRPr lang="en-US" dirty="0"/>
          </a:p>
        </p:txBody>
      </p:sp>
      <p:sp>
        <p:nvSpPr>
          <p:cNvPr id="3" name="Rectangle 2"/>
          <p:cNvSpPr/>
          <p:nvPr/>
        </p:nvSpPr>
        <p:spPr>
          <a:xfrm>
            <a:off x="419878" y="1752600"/>
            <a:ext cx="10820400" cy="4832092"/>
          </a:xfrm>
          <a:prstGeom prst="rect">
            <a:avLst/>
          </a:prstGeom>
        </p:spPr>
        <p:txBody>
          <a:bodyPr wrap="square">
            <a:spAutoFit/>
          </a:bodyPr>
          <a:lstStyle/>
          <a:p>
            <a:pPr marL="457200" indent="-457200">
              <a:buFont typeface="Arial" pitchFamily="34" charset="0"/>
              <a:buChar char="•"/>
            </a:pPr>
            <a:r>
              <a:rPr lang="en-US" sz="2800" dirty="0" smtClean="0"/>
              <a:t>The </a:t>
            </a:r>
            <a:r>
              <a:rPr lang="en-US" sz="2800" dirty="0"/>
              <a:t>nodes in a LoRaWAN™ network are asynchronous and communicate when they have data ready to send whether event-driven or scheduled. </a:t>
            </a:r>
            <a:endParaRPr lang="en-US" sz="2800" dirty="0" smtClean="0"/>
          </a:p>
          <a:p>
            <a:pPr marL="457200" indent="-457200">
              <a:buFont typeface="Arial" pitchFamily="34" charset="0"/>
              <a:buChar char="•"/>
            </a:pPr>
            <a:r>
              <a:rPr lang="en-US" sz="2800" dirty="0" smtClean="0"/>
              <a:t>In </a:t>
            </a:r>
            <a:r>
              <a:rPr lang="en-US" sz="2800" dirty="0"/>
              <a:t>a mesh network or with a synchronous network, such as cellular, the nodes frequently have to ‘wake up’ to synchronize with the network and check for messages. </a:t>
            </a:r>
            <a:endParaRPr lang="en-US" sz="2800" dirty="0" smtClean="0"/>
          </a:p>
          <a:p>
            <a:pPr marL="457200" indent="-457200">
              <a:buFont typeface="Arial" pitchFamily="34" charset="0"/>
              <a:buChar char="•"/>
            </a:pPr>
            <a:r>
              <a:rPr lang="en-US" sz="2800" dirty="0" smtClean="0"/>
              <a:t>This </a:t>
            </a:r>
            <a:r>
              <a:rPr lang="en-US" sz="2800" dirty="0"/>
              <a:t>synchronization consumes significant energy and is the number one driver of battery lifetime reduction</a:t>
            </a:r>
            <a:r>
              <a:rPr lang="en-US" sz="2800" dirty="0" smtClean="0"/>
              <a:t>.</a:t>
            </a:r>
          </a:p>
          <a:p>
            <a:pPr marL="457200" indent="-457200">
              <a:buFont typeface="Arial" pitchFamily="34" charset="0"/>
              <a:buChar char="•"/>
            </a:pPr>
            <a:r>
              <a:rPr lang="en-US" sz="2800" dirty="0" smtClean="0"/>
              <a:t> </a:t>
            </a:r>
            <a:r>
              <a:rPr lang="en-US" sz="2800" dirty="0"/>
              <a:t>In a recent study and comparison done by GSMA of the various technologies addressing the LPWAN space, LoRaWAN™ showed a 3 to 5 times advantage compared to all other technology options. </a:t>
            </a:r>
          </a:p>
        </p:txBody>
      </p:sp>
    </p:spTree>
    <p:extLst>
      <p:ext uri="{BB962C8B-B14F-4D97-AF65-F5344CB8AC3E}">
        <p14:creationId xmlns:p14="http://schemas.microsoft.com/office/powerpoint/2010/main" xmlns="" val="49047345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437" y="533400"/>
            <a:ext cx="10354462" cy="1015663"/>
          </a:xfrm>
        </p:spPr>
        <p:txBody>
          <a:bodyPr/>
          <a:lstStyle/>
          <a:p>
            <a:r>
              <a:rPr lang="en-US" sz="6600" dirty="0">
                <a:solidFill>
                  <a:schemeClr val="accent1"/>
                </a:solidFill>
              </a:rPr>
              <a:t>Security </a:t>
            </a:r>
          </a:p>
        </p:txBody>
      </p:sp>
      <p:sp>
        <p:nvSpPr>
          <p:cNvPr id="4" name="Rectangle 3"/>
          <p:cNvSpPr/>
          <p:nvPr/>
        </p:nvSpPr>
        <p:spPr>
          <a:xfrm>
            <a:off x="762000" y="1613682"/>
            <a:ext cx="9677400" cy="5262979"/>
          </a:xfrm>
          <a:prstGeom prst="rect">
            <a:avLst/>
          </a:prstGeom>
        </p:spPr>
        <p:txBody>
          <a:bodyPr wrap="square">
            <a:spAutoFit/>
          </a:bodyPr>
          <a:lstStyle/>
          <a:p>
            <a:pPr marL="342900" indent="-342900">
              <a:buFont typeface="Arial" pitchFamily="34" charset="0"/>
              <a:buChar char="•"/>
            </a:pPr>
            <a:r>
              <a:rPr lang="en-US" sz="2800" dirty="0" smtClean="0"/>
              <a:t>It is extremely important for any LPWAN to incorporate security. </a:t>
            </a:r>
          </a:p>
          <a:p>
            <a:endParaRPr lang="en-US" sz="2800" dirty="0" smtClean="0"/>
          </a:p>
          <a:p>
            <a:pPr marL="342900" indent="-342900">
              <a:buFont typeface="Arial" pitchFamily="34" charset="0"/>
              <a:buChar char="•"/>
            </a:pPr>
            <a:r>
              <a:rPr lang="en-US" sz="2800" dirty="0" smtClean="0"/>
              <a:t>LoRaWAN™ utilizes two layers of security: one for the network and one for the application.</a:t>
            </a:r>
          </a:p>
          <a:p>
            <a:endParaRPr lang="en-US" sz="2800" dirty="0" smtClean="0"/>
          </a:p>
          <a:p>
            <a:pPr marL="342900" indent="-342900">
              <a:buFont typeface="Arial" pitchFamily="34" charset="0"/>
              <a:buChar char="•"/>
            </a:pPr>
            <a:r>
              <a:rPr lang="en-US" sz="2800" dirty="0" smtClean="0"/>
              <a:t>The network security ensures authenticity of the node in the network while the application layer of security ensures the network operator does not have access to the end user’s application data. </a:t>
            </a:r>
          </a:p>
          <a:p>
            <a:endParaRPr lang="en-US" sz="2800" dirty="0" smtClean="0"/>
          </a:p>
          <a:p>
            <a:pPr marL="342900" indent="-342900">
              <a:buFont typeface="Arial" pitchFamily="34" charset="0"/>
              <a:buChar char="•"/>
            </a:pPr>
            <a:r>
              <a:rPr lang="en-US" sz="2800" dirty="0" smtClean="0"/>
              <a:t>AES encryption is used.</a:t>
            </a:r>
            <a:endParaRPr lang="en-US" sz="2800" dirty="0"/>
          </a:p>
        </p:txBody>
      </p:sp>
    </p:spTree>
    <p:extLst>
      <p:ext uri="{BB962C8B-B14F-4D97-AF65-F5344CB8AC3E}">
        <p14:creationId xmlns:p14="http://schemas.microsoft.com/office/powerpoint/2010/main" xmlns="" val="27303877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10354462" cy="1354217"/>
          </a:xfrm>
        </p:spPr>
        <p:txBody>
          <a:bodyPr/>
          <a:lstStyle/>
          <a:p>
            <a:r>
              <a:rPr lang="en-US" b="1" dirty="0">
                <a:solidFill>
                  <a:schemeClr val="accent1"/>
                </a:solidFill>
              </a:rPr>
              <a:t>Network Capacity </a:t>
            </a:r>
            <a:r>
              <a:rPr lang="en-US" dirty="0">
                <a:solidFill>
                  <a:schemeClr val="accent1"/>
                </a:solidFill>
              </a:rPr>
              <a:t/>
            </a:r>
            <a:br>
              <a:rPr lang="en-US" dirty="0">
                <a:solidFill>
                  <a:schemeClr val="accent1"/>
                </a:solidFill>
              </a:rPr>
            </a:br>
            <a:endParaRPr lang="en-US" dirty="0">
              <a:solidFill>
                <a:schemeClr val="accent1"/>
              </a:solidFill>
            </a:endParaRPr>
          </a:p>
        </p:txBody>
      </p:sp>
      <p:sp>
        <p:nvSpPr>
          <p:cNvPr id="3" name="Rectangle 2"/>
          <p:cNvSpPr/>
          <p:nvPr/>
        </p:nvSpPr>
        <p:spPr>
          <a:xfrm>
            <a:off x="533400" y="1676400"/>
            <a:ext cx="11277600" cy="4893647"/>
          </a:xfrm>
          <a:prstGeom prst="rect">
            <a:avLst/>
          </a:prstGeom>
        </p:spPr>
        <p:txBody>
          <a:bodyPr wrap="square">
            <a:spAutoFit/>
          </a:bodyPr>
          <a:lstStyle/>
          <a:p>
            <a:r>
              <a:rPr lang="en-US" sz="2400" dirty="0" smtClean="0"/>
              <a:t>In </a:t>
            </a:r>
            <a:r>
              <a:rPr lang="en-US" sz="2400" dirty="0"/>
              <a:t>order to make a long range star network viable, the gateway must have a very high capacity or capability to receive messages from a very high volume of nodes. </a:t>
            </a:r>
            <a:r>
              <a:rPr lang="en-US" sz="2400" dirty="0" smtClean="0"/>
              <a:t>The </a:t>
            </a:r>
            <a:r>
              <a:rPr lang="en-US" sz="2400" dirty="0"/>
              <a:t>critical factors effecting capacity are the number of concurrent channels, data rate (time on air), the payload length, and how often nodes transmit. Since LoRa® is a spread spectrum-based modulation, the signals are practically orthogonal to each other when different spreading factors are utilized. As the spreading factor changes, the effective data rate also changes. </a:t>
            </a:r>
            <a:endParaRPr lang="en-US" sz="2400" dirty="0" smtClean="0"/>
          </a:p>
          <a:p>
            <a:endParaRPr lang="en-US" sz="2400" dirty="0"/>
          </a:p>
          <a:p>
            <a:r>
              <a:rPr lang="en-US" sz="2400" dirty="0" smtClean="0"/>
              <a:t>By </a:t>
            </a:r>
            <a:r>
              <a:rPr lang="en-US" sz="2400" dirty="0"/>
              <a:t>shifting the data rate higher, the time on air is shortened opening up more potential space for other nodes to transmit. Adaptive data rate also optimizes the battery lifetime of a node. In order to make adaptive data rate work, symmetrical up link and down link is required with sufficient downlink capacity. These features enable a LoRaWAN™ network to have a very high capacity and make the network scalable. </a:t>
            </a:r>
          </a:p>
        </p:txBody>
      </p:sp>
    </p:spTree>
    <p:extLst>
      <p:ext uri="{BB962C8B-B14F-4D97-AF65-F5344CB8AC3E}">
        <p14:creationId xmlns:p14="http://schemas.microsoft.com/office/powerpoint/2010/main" xmlns="" val="19873131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9983723" y="1851660"/>
            <a:ext cx="1343025" cy="3982720"/>
          </a:xfrm>
          <a:custGeom>
            <a:avLst/>
            <a:gdLst/>
            <a:ahLst/>
            <a:cxnLst/>
            <a:rect l="l" t="t" r="r" b="b"/>
            <a:pathLst>
              <a:path w="1343025" h="3982720">
                <a:moveTo>
                  <a:pt x="0" y="3982212"/>
                </a:moveTo>
                <a:lnTo>
                  <a:pt x="1342644" y="3982212"/>
                </a:lnTo>
                <a:lnTo>
                  <a:pt x="1342644" y="0"/>
                </a:lnTo>
                <a:lnTo>
                  <a:pt x="0" y="0"/>
                </a:lnTo>
                <a:lnTo>
                  <a:pt x="0" y="3982212"/>
                </a:lnTo>
                <a:close/>
              </a:path>
            </a:pathLst>
          </a:custGeom>
          <a:solidFill>
            <a:srgbClr val="F1F1F1">
              <a:alpha val="59999"/>
            </a:srgbClr>
          </a:solidFill>
        </p:spPr>
        <p:txBody>
          <a:bodyPr wrap="square" lIns="0" tIns="0" rIns="0" bIns="0" rtlCol="0"/>
          <a:lstStyle/>
          <a:p>
            <a:endParaRPr dirty="0"/>
          </a:p>
        </p:txBody>
      </p:sp>
      <p:sp>
        <p:nvSpPr>
          <p:cNvPr id="4" name="object 4"/>
          <p:cNvSpPr/>
          <p:nvPr/>
        </p:nvSpPr>
        <p:spPr>
          <a:xfrm>
            <a:off x="751331" y="1854707"/>
            <a:ext cx="1343025" cy="3982720"/>
          </a:xfrm>
          <a:custGeom>
            <a:avLst/>
            <a:gdLst/>
            <a:ahLst/>
            <a:cxnLst/>
            <a:rect l="l" t="t" r="r" b="b"/>
            <a:pathLst>
              <a:path w="1343025" h="3982720">
                <a:moveTo>
                  <a:pt x="0" y="3982212"/>
                </a:moveTo>
                <a:lnTo>
                  <a:pt x="1342644" y="3982212"/>
                </a:lnTo>
                <a:lnTo>
                  <a:pt x="1342644" y="0"/>
                </a:lnTo>
                <a:lnTo>
                  <a:pt x="0" y="0"/>
                </a:lnTo>
                <a:lnTo>
                  <a:pt x="0" y="3982212"/>
                </a:lnTo>
                <a:close/>
              </a:path>
            </a:pathLst>
          </a:custGeom>
          <a:solidFill>
            <a:srgbClr val="F1F1F1">
              <a:alpha val="59999"/>
            </a:srgbClr>
          </a:solidFill>
        </p:spPr>
        <p:txBody>
          <a:bodyPr wrap="square" lIns="0" tIns="0" rIns="0" bIns="0" rtlCol="0"/>
          <a:lstStyle/>
          <a:p>
            <a:endParaRPr dirty="0"/>
          </a:p>
        </p:txBody>
      </p:sp>
      <p:sp>
        <p:nvSpPr>
          <p:cNvPr id="5" name="object 5"/>
          <p:cNvSpPr/>
          <p:nvPr/>
        </p:nvSpPr>
        <p:spPr>
          <a:xfrm>
            <a:off x="751331" y="1069257"/>
            <a:ext cx="10562844" cy="1574800"/>
          </a:xfrm>
          <a:prstGeom prst="rect">
            <a:avLst/>
          </a:prstGeom>
          <a:blipFill>
            <a:blip r:embed="rId2" cstate="print"/>
            <a:stretch>
              <a:fillRect/>
            </a:stretch>
          </a:blipFill>
        </p:spPr>
        <p:txBody>
          <a:bodyPr wrap="square" lIns="0" tIns="0" rIns="0" bIns="0" rtlCol="0"/>
          <a:lstStyle/>
          <a:p>
            <a:endParaRPr dirty="0"/>
          </a:p>
        </p:txBody>
      </p:sp>
      <p:sp>
        <p:nvSpPr>
          <p:cNvPr id="6" name="object 6"/>
          <p:cNvSpPr/>
          <p:nvPr/>
        </p:nvSpPr>
        <p:spPr>
          <a:xfrm>
            <a:off x="2101595" y="1828800"/>
            <a:ext cx="1036319" cy="3982720"/>
          </a:xfrm>
          <a:custGeom>
            <a:avLst/>
            <a:gdLst/>
            <a:ahLst/>
            <a:cxnLst/>
            <a:rect l="l" t="t" r="r" b="b"/>
            <a:pathLst>
              <a:path w="1036319" h="3982720">
                <a:moveTo>
                  <a:pt x="0" y="3982212"/>
                </a:moveTo>
                <a:lnTo>
                  <a:pt x="1036319" y="3982212"/>
                </a:lnTo>
                <a:lnTo>
                  <a:pt x="1036319" y="0"/>
                </a:lnTo>
                <a:lnTo>
                  <a:pt x="0" y="0"/>
                </a:lnTo>
                <a:lnTo>
                  <a:pt x="0" y="3982212"/>
                </a:lnTo>
                <a:close/>
              </a:path>
            </a:pathLst>
          </a:custGeom>
          <a:solidFill>
            <a:srgbClr val="D9D9D9">
              <a:alpha val="59999"/>
            </a:srgbClr>
          </a:solidFill>
        </p:spPr>
        <p:txBody>
          <a:bodyPr wrap="square" lIns="0" tIns="0" rIns="0" bIns="0" rtlCol="0"/>
          <a:lstStyle/>
          <a:p>
            <a:endParaRPr dirty="0"/>
          </a:p>
        </p:txBody>
      </p:sp>
      <p:sp>
        <p:nvSpPr>
          <p:cNvPr id="7" name="object 7"/>
          <p:cNvSpPr/>
          <p:nvPr/>
        </p:nvSpPr>
        <p:spPr>
          <a:xfrm>
            <a:off x="8907780" y="1845564"/>
            <a:ext cx="1064260" cy="3982720"/>
          </a:xfrm>
          <a:custGeom>
            <a:avLst/>
            <a:gdLst/>
            <a:ahLst/>
            <a:cxnLst/>
            <a:rect l="l" t="t" r="r" b="b"/>
            <a:pathLst>
              <a:path w="1064259" h="3982720">
                <a:moveTo>
                  <a:pt x="0" y="3982212"/>
                </a:moveTo>
                <a:lnTo>
                  <a:pt x="1063752" y="3982212"/>
                </a:lnTo>
                <a:lnTo>
                  <a:pt x="1063752" y="0"/>
                </a:lnTo>
                <a:lnTo>
                  <a:pt x="0" y="0"/>
                </a:lnTo>
                <a:lnTo>
                  <a:pt x="0" y="3982212"/>
                </a:lnTo>
                <a:close/>
              </a:path>
            </a:pathLst>
          </a:custGeom>
          <a:solidFill>
            <a:srgbClr val="D9D9D9">
              <a:alpha val="59999"/>
            </a:srgbClr>
          </a:solidFill>
        </p:spPr>
        <p:txBody>
          <a:bodyPr wrap="square" lIns="0" tIns="0" rIns="0" bIns="0" rtlCol="0"/>
          <a:lstStyle/>
          <a:p>
            <a:endParaRPr dirty="0"/>
          </a:p>
        </p:txBody>
      </p:sp>
      <p:sp>
        <p:nvSpPr>
          <p:cNvPr id="8" name="object 8"/>
          <p:cNvSpPr/>
          <p:nvPr/>
        </p:nvSpPr>
        <p:spPr>
          <a:xfrm>
            <a:off x="3131820" y="1854707"/>
            <a:ext cx="754380" cy="3982720"/>
          </a:xfrm>
          <a:custGeom>
            <a:avLst/>
            <a:gdLst/>
            <a:ahLst/>
            <a:cxnLst/>
            <a:rect l="l" t="t" r="r" b="b"/>
            <a:pathLst>
              <a:path w="754379" h="3982720">
                <a:moveTo>
                  <a:pt x="0" y="3982212"/>
                </a:moveTo>
                <a:lnTo>
                  <a:pt x="754380" y="3982212"/>
                </a:lnTo>
                <a:lnTo>
                  <a:pt x="754380" y="0"/>
                </a:lnTo>
                <a:lnTo>
                  <a:pt x="0" y="0"/>
                </a:lnTo>
                <a:lnTo>
                  <a:pt x="0" y="3982212"/>
                </a:lnTo>
                <a:close/>
              </a:path>
            </a:pathLst>
          </a:custGeom>
          <a:solidFill>
            <a:srgbClr val="BEBEBE">
              <a:alpha val="59999"/>
            </a:srgbClr>
          </a:solidFill>
        </p:spPr>
        <p:txBody>
          <a:bodyPr wrap="square" lIns="0" tIns="0" rIns="0" bIns="0" rtlCol="0"/>
          <a:lstStyle/>
          <a:p>
            <a:endParaRPr dirty="0"/>
          </a:p>
        </p:txBody>
      </p:sp>
      <p:sp>
        <p:nvSpPr>
          <p:cNvPr id="9" name="object 9"/>
          <p:cNvSpPr/>
          <p:nvPr/>
        </p:nvSpPr>
        <p:spPr>
          <a:xfrm>
            <a:off x="8148828" y="1837944"/>
            <a:ext cx="759460" cy="3980815"/>
          </a:xfrm>
          <a:custGeom>
            <a:avLst/>
            <a:gdLst/>
            <a:ahLst/>
            <a:cxnLst/>
            <a:rect l="l" t="t" r="r" b="b"/>
            <a:pathLst>
              <a:path w="759459" h="3980815">
                <a:moveTo>
                  <a:pt x="0" y="3980687"/>
                </a:moveTo>
                <a:lnTo>
                  <a:pt x="758951" y="3980687"/>
                </a:lnTo>
                <a:lnTo>
                  <a:pt x="758951" y="0"/>
                </a:lnTo>
                <a:lnTo>
                  <a:pt x="0" y="0"/>
                </a:lnTo>
                <a:lnTo>
                  <a:pt x="0" y="3980687"/>
                </a:lnTo>
                <a:close/>
              </a:path>
            </a:pathLst>
          </a:custGeom>
          <a:solidFill>
            <a:srgbClr val="BEBEBE">
              <a:alpha val="59999"/>
            </a:srgbClr>
          </a:solidFill>
        </p:spPr>
        <p:txBody>
          <a:bodyPr wrap="square" lIns="0" tIns="0" rIns="0" bIns="0" rtlCol="0"/>
          <a:lstStyle/>
          <a:p>
            <a:endParaRPr dirty="0"/>
          </a:p>
        </p:txBody>
      </p:sp>
      <p:sp>
        <p:nvSpPr>
          <p:cNvPr id="10" name="object 10"/>
          <p:cNvSpPr/>
          <p:nvPr/>
        </p:nvSpPr>
        <p:spPr>
          <a:xfrm>
            <a:off x="3884676" y="1828800"/>
            <a:ext cx="546100" cy="3982720"/>
          </a:xfrm>
          <a:custGeom>
            <a:avLst/>
            <a:gdLst/>
            <a:ahLst/>
            <a:cxnLst/>
            <a:rect l="l" t="t" r="r" b="b"/>
            <a:pathLst>
              <a:path w="546100" h="3982720">
                <a:moveTo>
                  <a:pt x="0" y="3982212"/>
                </a:moveTo>
                <a:lnTo>
                  <a:pt x="545591" y="3982212"/>
                </a:lnTo>
                <a:lnTo>
                  <a:pt x="545591" y="0"/>
                </a:lnTo>
                <a:lnTo>
                  <a:pt x="0" y="0"/>
                </a:lnTo>
                <a:lnTo>
                  <a:pt x="0" y="3982212"/>
                </a:lnTo>
                <a:close/>
              </a:path>
            </a:pathLst>
          </a:custGeom>
          <a:solidFill>
            <a:srgbClr val="A6A6A6">
              <a:alpha val="59999"/>
            </a:srgbClr>
          </a:solidFill>
        </p:spPr>
        <p:txBody>
          <a:bodyPr wrap="square" lIns="0" tIns="0" rIns="0" bIns="0" rtlCol="0"/>
          <a:lstStyle/>
          <a:p>
            <a:endParaRPr dirty="0"/>
          </a:p>
        </p:txBody>
      </p:sp>
      <p:sp>
        <p:nvSpPr>
          <p:cNvPr id="11" name="object 11"/>
          <p:cNvSpPr/>
          <p:nvPr/>
        </p:nvSpPr>
        <p:spPr>
          <a:xfrm>
            <a:off x="7613904" y="1854707"/>
            <a:ext cx="550545" cy="3982720"/>
          </a:xfrm>
          <a:custGeom>
            <a:avLst/>
            <a:gdLst/>
            <a:ahLst/>
            <a:cxnLst/>
            <a:rect l="l" t="t" r="r" b="b"/>
            <a:pathLst>
              <a:path w="550545" h="3982720">
                <a:moveTo>
                  <a:pt x="0" y="3982212"/>
                </a:moveTo>
                <a:lnTo>
                  <a:pt x="550164" y="3982212"/>
                </a:lnTo>
                <a:lnTo>
                  <a:pt x="550164" y="0"/>
                </a:lnTo>
                <a:lnTo>
                  <a:pt x="0" y="0"/>
                </a:lnTo>
                <a:lnTo>
                  <a:pt x="0" y="3982212"/>
                </a:lnTo>
                <a:close/>
              </a:path>
            </a:pathLst>
          </a:custGeom>
          <a:solidFill>
            <a:srgbClr val="A6A6A6">
              <a:alpha val="59999"/>
            </a:srgbClr>
          </a:solidFill>
        </p:spPr>
        <p:txBody>
          <a:bodyPr wrap="square" lIns="0" tIns="0" rIns="0" bIns="0" rtlCol="0"/>
          <a:lstStyle/>
          <a:p>
            <a:endParaRPr dirty="0"/>
          </a:p>
        </p:txBody>
      </p:sp>
      <p:sp>
        <p:nvSpPr>
          <p:cNvPr id="12" name="object 12"/>
          <p:cNvSpPr/>
          <p:nvPr/>
        </p:nvSpPr>
        <p:spPr>
          <a:xfrm>
            <a:off x="4425696" y="1825751"/>
            <a:ext cx="433070" cy="3982720"/>
          </a:xfrm>
          <a:custGeom>
            <a:avLst/>
            <a:gdLst/>
            <a:ahLst/>
            <a:cxnLst/>
            <a:rect l="l" t="t" r="r" b="b"/>
            <a:pathLst>
              <a:path w="433070" h="3982720">
                <a:moveTo>
                  <a:pt x="0" y="3982212"/>
                </a:moveTo>
                <a:lnTo>
                  <a:pt x="432815" y="3982212"/>
                </a:lnTo>
                <a:lnTo>
                  <a:pt x="432815" y="0"/>
                </a:lnTo>
                <a:lnTo>
                  <a:pt x="0" y="0"/>
                </a:lnTo>
                <a:lnTo>
                  <a:pt x="0" y="3982212"/>
                </a:lnTo>
                <a:close/>
              </a:path>
            </a:pathLst>
          </a:custGeom>
          <a:solidFill>
            <a:srgbClr val="7E7E7E">
              <a:alpha val="59999"/>
            </a:srgbClr>
          </a:solidFill>
        </p:spPr>
        <p:txBody>
          <a:bodyPr wrap="square" lIns="0" tIns="0" rIns="0" bIns="0" rtlCol="0"/>
          <a:lstStyle/>
          <a:p>
            <a:endParaRPr dirty="0"/>
          </a:p>
        </p:txBody>
      </p:sp>
      <p:sp>
        <p:nvSpPr>
          <p:cNvPr id="13" name="object 13"/>
          <p:cNvSpPr/>
          <p:nvPr/>
        </p:nvSpPr>
        <p:spPr>
          <a:xfrm>
            <a:off x="7211568" y="1842516"/>
            <a:ext cx="402590" cy="3982720"/>
          </a:xfrm>
          <a:custGeom>
            <a:avLst/>
            <a:gdLst/>
            <a:ahLst/>
            <a:cxnLst/>
            <a:rect l="l" t="t" r="r" b="b"/>
            <a:pathLst>
              <a:path w="402590" h="3982720">
                <a:moveTo>
                  <a:pt x="0" y="3982212"/>
                </a:moveTo>
                <a:lnTo>
                  <a:pt x="402335" y="3982212"/>
                </a:lnTo>
                <a:lnTo>
                  <a:pt x="402335" y="0"/>
                </a:lnTo>
                <a:lnTo>
                  <a:pt x="0" y="0"/>
                </a:lnTo>
                <a:lnTo>
                  <a:pt x="0" y="3982212"/>
                </a:lnTo>
                <a:close/>
              </a:path>
            </a:pathLst>
          </a:custGeom>
          <a:solidFill>
            <a:srgbClr val="7E7E7E">
              <a:alpha val="59999"/>
            </a:srgbClr>
          </a:solidFill>
        </p:spPr>
        <p:txBody>
          <a:bodyPr wrap="square" lIns="0" tIns="0" rIns="0" bIns="0" rtlCol="0"/>
          <a:lstStyle/>
          <a:p>
            <a:endParaRPr dirty="0"/>
          </a:p>
        </p:txBody>
      </p:sp>
      <p:sp>
        <p:nvSpPr>
          <p:cNvPr id="14" name="object 14"/>
          <p:cNvSpPr/>
          <p:nvPr/>
        </p:nvSpPr>
        <p:spPr>
          <a:xfrm>
            <a:off x="4858511" y="1831848"/>
            <a:ext cx="349250" cy="3982720"/>
          </a:xfrm>
          <a:custGeom>
            <a:avLst/>
            <a:gdLst/>
            <a:ahLst/>
            <a:cxnLst/>
            <a:rect l="l" t="t" r="r" b="b"/>
            <a:pathLst>
              <a:path w="349250" h="3982720">
                <a:moveTo>
                  <a:pt x="0" y="3982212"/>
                </a:moveTo>
                <a:lnTo>
                  <a:pt x="348996" y="3982212"/>
                </a:lnTo>
                <a:lnTo>
                  <a:pt x="348996" y="0"/>
                </a:lnTo>
                <a:lnTo>
                  <a:pt x="0" y="0"/>
                </a:lnTo>
                <a:lnTo>
                  <a:pt x="0" y="3982212"/>
                </a:lnTo>
                <a:close/>
              </a:path>
            </a:pathLst>
          </a:custGeom>
          <a:solidFill>
            <a:srgbClr val="585858">
              <a:alpha val="59999"/>
            </a:srgbClr>
          </a:solidFill>
        </p:spPr>
        <p:txBody>
          <a:bodyPr wrap="square" lIns="0" tIns="0" rIns="0" bIns="0" rtlCol="0"/>
          <a:lstStyle/>
          <a:p>
            <a:endParaRPr dirty="0"/>
          </a:p>
        </p:txBody>
      </p:sp>
      <p:sp>
        <p:nvSpPr>
          <p:cNvPr id="15" name="object 15"/>
          <p:cNvSpPr/>
          <p:nvPr/>
        </p:nvSpPr>
        <p:spPr>
          <a:xfrm>
            <a:off x="6844283" y="1845564"/>
            <a:ext cx="367665" cy="3982720"/>
          </a:xfrm>
          <a:custGeom>
            <a:avLst/>
            <a:gdLst/>
            <a:ahLst/>
            <a:cxnLst/>
            <a:rect l="l" t="t" r="r" b="b"/>
            <a:pathLst>
              <a:path w="367665" h="3982720">
                <a:moveTo>
                  <a:pt x="0" y="3982212"/>
                </a:moveTo>
                <a:lnTo>
                  <a:pt x="367283" y="3982212"/>
                </a:lnTo>
                <a:lnTo>
                  <a:pt x="367283" y="0"/>
                </a:lnTo>
                <a:lnTo>
                  <a:pt x="0" y="0"/>
                </a:lnTo>
                <a:lnTo>
                  <a:pt x="0" y="3982212"/>
                </a:lnTo>
                <a:close/>
              </a:path>
            </a:pathLst>
          </a:custGeom>
          <a:solidFill>
            <a:srgbClr val="585858">
              <a:alpha val="59999"/>
            </a:srgbClr>
          </a:solidFill>
        </p:spPr>
        <p:txBody>
          <a:bodyPr wrap="square" lIns="0" tIns="0" rIns="0" bIns="0" rtlCol="0"/>
          <a:lstStyle/>
          <a:p>
            <a:endParaRPr dirty="0"/>
          </a:p>
        </p:txBody>
      </p:sp>
      <p:sp>
        <p:nvSpPr>
          <p:cNvPr id="16" name="object 16"/>
          <p:cNvSpPr/>
          <p:nvPr/>
        </p:nvSpPr>
        <p:spPr>
          <a:xfrm>
            <a:off x="5205984" y="1825751"/>
            <a:ext cx="466725" cy="3982720"/>
          </a:xfrm>
          <a:custGeom>
            <a:avLst/>
            <a:gdLst/>
            <a:ahLst/>
            <a:cxnLst/>
            <a:rect l="l" t="t" r="r" b="b"/>
            <a:pathLst>
              <a:path w="466725" h="3982720">
                <a:moveTo>
                  <a:pt x="0" y="3982212"/>
                </a:moveTo>
                <a:lnTo>
                  <a:pt x="466343" y="3982212"/>
                </a:lnTo>
                <a:lnTo>
                  <a:pt x="466343" y="0"/>
                </a:lnTo>
                <a:lnTo>
                  <a:pt x="0" y="0"/>
                </a:lnTo>
                <a:lnTo>
                  <a:pt x="0" y="3982212"/>
                </a:lnTo>
                <a:close/>
              </a:path>
            </a:pathLst>
          </a:custGeom>
          <a:solidFill>
            <a:srgbClr val="404040">
              <a:alpha val="59999"/>
            </a:srgbClr>
          </a:solidFill>
        </p:spPr>
        <p:txBody>
          <a:bodyPr wrap="square" lIns="0" tIns="0" rIns="0" bIns="0" rtlCol="0"/>
          <a:lstStyle/>
          <a:p>
            <a:endParaRPr dirty="0"/>
          </a:p>
        </p:txBody>
      </p:sp>
      <p:sp>
        <p:nvSpPr>
          <p:cNvPr id="17" name="object 17"/>
          <p:cNvSpPr/>
          <p:nvPr/>
        </p:nvSpPr>
        <p:spPr>
          <a:xfrm>
            <a:off x="6388608" y="1840992"/>
            <a:ext cx="455930" cy="3982720"/>
          </a:xfrm>
          <a:custGeom>
            <a:avLst/>
            <a:gdLst/>
            <a:ahLst/>
            <a:cxnLst/>
            <a:rect l="l" t="t" r="r" b="b"/>
            <a:pathLst>
              <a:path w="455929" h="3982720">
                <a:moveTo>
                  <a:pt x="0" y="3982212"/>
                </a:moveTo>
                <a:lnTo>
                  <a:pt x="455676" y="3982212"/>
                </a:lnTo>
                <a:lnTo>
                  <a:pt x="455676" y="0"/>
                </a:lnTo>
                <a:lnTo>
                  <a:pt x="0" y="0"/>
                </a:lnTo>
                <a:lnTo>
                  <a:pt x="0" y="3982212"/>
                </a:lnTo>
                <a:close/>
              </a:path>
            </a:pathLst>
          </a:custGeom>
          <a:solidFill>
            <a:srgbClr val="404040">
              <a:alpha val="59999"/>
            </a:srgbClr>
          </a:solidFill>
        </p:spPr>
        <p:txBody>
          <a:bodyPr wrap="square" lIns="0" tIns="0" rIns="0" bIns="0" rtlCol="0"/>
          <a:lstStyle/>
          <a:p>
            <a:endParaRPr dirty="0"/>
          </a:p>
        </p:txBody>
      </p:sp>
      <p:sp>
        <p:nvSpPr>
          <p:cNvPr id="18" name="object 18"/>
          <p:cNvSpPr/>
          <p:nvPr/>
        </p:nvSpPr>
        <p:spPr>
          <a:xfrm>
            <a:off x="5669279" y="1837944"/>
            <a:ext cx="722630" cy="3965575"/>
          </a:xfrm>
          <a:custGeom>
            <a:avLst/>
            <a:gdLst/>
            <a:ahLst/>
            <a:cxnLst/>
            <a:rect l="l" t="t" r="r" b="b"/>
            <a:pathLst>
              <a:path w="722629" h="3965575">
                <a:moveTo>
                  <a:pt x="0" y="3965448"/>
                </a:moveTo>
                <a:lnTo>
                  <a:pt x="722376" y="3965448"/>
                </a:lnTo>
                <a:lnTo>
                  <a:pt x="722376" y="0"/>
                </a:lnTo>
                <a:lnTo>
                  <a:pt x="0" y="0"/>
                </a:lnTo>
                <a:lnTo>
                  <a:pt x="0" y="3965448"/>
                </a:lnTo>
                <a:close/>
              </a:path>
            </a:pathLst>
          </a:custGeom>
          <a:solidFill>
            <a:srgbClr val="252525">
              <a:alpha val="59999"/>
            </a:srgbClr>
          </a:solidFill>
        </p:spPr>
        <p:txBody>
          <a:bodyPr wrap="square" lIns="0" tIns="0" rIns="0" bIns="0" rtlCol="0"/>
          <a:lstStyle/>
          <a:p>
            <a:endParaRPr dirty="0"/>
          </a:p>
        </p:txBody>
      </p:sp>
      <p:sp>
        <p:nvSpPr>
          <p:cNvPr id="19" name="object 20"/>
          <p:cNvSpPr/>
          <p:nvPr/>
        </p:nvSpPr>
        <p:spPr>
          <a:xfrm>
            <a:off x="6027420" y="3488435"/>
            <a:ext cx="5287010" cy="2291080"/>
          </a:xfrm>
          <a:custGeom>
            <a:avLst/>
            <a:gdLst/>
            <a:ahLst/>
            <a:cxnLst/>
            <a:rect l="l" t="t" r="r" b="b"/>
            <a:pathLst>
              <a:path w="5287009" h="2291079">
                <a:moveTo>
                  <a:pt x="5286756" y="0"/>
                </a:moveTo>
                <a:lnTo>
                  <a:pt x="3925824" y="5968"/>
                </a:lnTo>
                <a:lnTo>
                  <a:pt x="3925824" y="1024001"/>
                </a:lnTo>
                <a:lnTo>
                  <a:pt x="2891154" y="1035812"/>
                </a:lnTo>
                <a:lnTo>
                  <a:pt x="2891154" y="1598040"/>
                </a:lnTo>
                <a:lnTo>
                  <a:pt x="2125979" y="1598040"/>
                </a:lnTo>
                <a:lnTo>
                  <a:pt x="2125979" y="1905889"/>
                </a:lnTo>
                <a:lnTo>
                  <a:pt x="1605406" y="1905889"/>
                </a:lnTo>
                <a:lnTo>
                  <a:pt x="1599183" y="2065654"/>
                </a:lnTo>
                <a:lnTo>
                  <a:pt x="1210309" y="2065654"/>
                </a:lnTo>
                <a:lnTo>
                  <a:pt x="1210309" y="2160358"/>
                </a:lnTo>
                <a:lnTo>
                  <a:pt x="896747" y="2166277"/>
                </a:lnTo>
                <a:lnTo>
                  <a:pt x="903097" y="2219540"/>
                </a:lnTo>
                <a:lnTo>
                  <a:pt x="401319" y="2231390"/>
                </a:lnTo>
                <a:lnTo>
                  <a:pt x="401319" y="2290572"/>
                </a:lnTo>
                <a:lnTo>
                  <a:pt x="0" y="2290572"/>
                </a:lnTo>
              </a:path>
            </a:pathLst>
          </a:custGeom>
          <a:ln w="57912">
            <a:solidFill>
              <a:srgbClr val="2C6495"/>
            </a:solidFill>
          </a:ln>
        </p:spPr>
        <p:txBody>
          <a:bodyPr wrap="square" lIns="0" tIns="0" rIns="0" bIns="0" rtlCol="0"/>
          <a:lstStyle/>
          <a:p>
            <a:endParaRPr dirty="0"/>
          </a:p>
        </p:txBody>
      </p:sp>
      <p:sp>
        <p:nvSpPr>
          <p:cNvPr id="20" name="object 21"/>
          <p:cNvSpPr/>
          <p:nvPr/>
        </p:nvSpPr>
        <p:spPr>
          <a:xfrm>
            <a:off x="751331" y="3488435"/>
            <a:ext cx="5288280" cy="2291080"/>
          </a:xfrm>
          <a:custGeom>
            <a:avLst/>
            <a:gdLst/>
            <a:ahLst/>
            <a:cxnLst/>
            <a:rect l="l" t="t" r="r" b="b"/>
            <a:pathLst>
              <a:path w="5288280" h="2291079">
                <a:moveTo>
                  <a:pt x="0" y="0"/>
                </a:moveTo>
                <a:lnTo>
                  <a:pt x="1361313" y="5968"/>
                </a:lnTo>
                <a:lnTo>
                  <a:pt x="1361313" y="1024001"/>
                </a:lnTo>
                <a:lnTo>
                  <a:pt x="2396363" y="1035812"/>
                </a:lnTo>
                <a:lnTo>
                  <a:pt x="2396363" y="1598040"/>
                </a:lnTo>
                <a:lnTo>
                  <a:pt x="3161665" y="1598040"/>
                </a:lnTo>
                <a:lnTo>
                  <a:pt x="3161665" y="1905889"/>
                </a:lnTo>
                <a:lnTo>
                  <a:pt x="3682365" y="1905889"/>
                </a:lnTo>
                <a:lnTo>
                  <a:pt x="3688588" y="2065654"/>
                </a:lnTo>
                <a:lnTo>
                  <a:pt x="4077589" y="2065654"/>
                </a:lnTo>
                <a:lnTo>
                  <a:pt x="4077589" y="2160358"/>
                </a:lnTo>
                <a:lnTo>
                  <a:pt x="4391279" y="2166277"/>
                </a:lnTo>
                <a:lnTo>
                  <a:pt x="4384929" y="2219540"/>
                </a:lnTo>
                <a:lnTo>
                  <a:pt x="4886833" y="2231390"/>
                </a:lnTo>
                <a:lnTo>
                  <a:pt x="4886833" y="2290572"/>
                </a:lnTo>
                <a:lnTo>
                  <a:pt x="5288280" y="2290572"/>
                </a:lnTo>
              </a:path>
            </a:pathLst>
          </a:custGeom>
          <a:ln w="57912">
            <a:solidFill>
              <a:srgbClr val="2C6495"/>
            </a:solidFill>
          </a:ln>
        </p:spPr>
        <p:txBody>
          <a:bodyPr wrap="square" lIns="0" tIns="0" rIns="0" bIns="0" rtlCol="0"/>
          <a:lstStyle/>
          <a:p>
            <a:endParaRPr dirty="0"/>
          </a:p>
        </p:txBody>
      </p:sp>
      <p:sp>
        <p:nvSpPr>
          <p:cNvPr id="21" name="object 22"/>
          <p:cNvSpPr/>
          <p:nvPr/>
        </p:nvSpPr>
        <p:spPr>
          <a:xfrm>
            <a:off x="6345935" y="3092195"/>
            <a:ext cx="5104130" cy="2668905"/>
          </a:xfrm>
          <a:custGeom>
            <a:avLst/>
            <a:gdLst/>
            <a:ahLst/>
            <a:cxnLst/>
            <a:rect l="l" t="t" r="r" b="b"/>
            <a:pathLst>
              <a:path w="5104130" h="2668904">
                <a:moveTo>
                  <a:pt x="5103875" y="2668523"/>
                </a:moveTo>
                <a:lnTo>
                  <a:pt x="3655441" y="2668523"/>
                </a:lnTo>
                <a:lnTo>
                  <a:pt x="3655441" y="2618562"/>
                </a:lnTo>
                <a:lnTo>
                  <a:pt x="2608325" y="2610243"/>
                </a:lnTo>
                <a:lnTo>
                  <a:pt x="2608325" y="2535301"/>
                </a:lnTo>
                <a:lnTo>
                  <a:pt x="1787016" y="2531148"/>
                </a:lnTo>
                <a:lnTo>
                  <a:pt x="1787016" y="2385441"/>
                </a:lnTo>
                <a:lnTo>
                  <a:pt x="1253997" y="2385441"/>
                </a:lnTo>
                <a:lnTo>
                  <a:pt x="1252765" y="2331325"/>
                </a:lnTo>
                <a:lnTo>
                  <a:pt x="1251514" y="2277192"/>
                </a:lnTo>
                <a:lnTo>
                  <a:pt x="1250258" y="2223052"/>
                </a:lnTo>
                <a:lnTo>
                  <a:pt x="1249007" y="2168919"/>
                </a:lnTo>
                <a:lnTo>
                  <a:pt x="1247774" y="2114804"/>
                </a:lnTo>
                <a:lnTo>
                  <a:pt x="846455" y="2110612"/>
                </a:lnTo>
                <a:lnTo>
                  <a:pt x="833882" y="1665223"/>
                </a:lnTo>
                <a:lnTo>
                  <a:pt x="507872" y="1665223"/>
                </a:lnTo>
                <a:lnTo>
                  <a:pt x="489077" y="795146"/>
                </a:lnTo>
                <a:lnTo>
                  <a:pt x="6223" y="795146"/>
                </a:lnTo>
                <a:lnTo>
                  <a:pt x="5840" y="745450"/>
                </a:lnTo>
                <a:lnTo>
                  <a:pt x="5455" y="695753"/>
                </a:lnTo>
                <a:lnTo>
                  <a:pt x="5068" y="646056"/>
                </a:lnTo>
                <a:lnTo>
                  <a:pt x="4679" y="596360"/>
                </a:lnTo>
                <a:lnTo>
                  <a:pt x="4288" y="546663"/>
                </a:lnTo>
                <a:lnTo>
                  <a:pt x="3896" y="496966"/>
                </a:lnTo>
                <a:lnTo>
                  <a:pt x="3504" y="447270"/>
                </a:lnTo>
                <a:lnTo>
                  <a:pt x="3111" y="397573"/>
                </a:lnTo>
                <a:lnTo>
                  <a:pt x="2718" y="347876"/>
                </a:lnTo>
                <a:lnTo>
                  <a:pt x="2326" y="298180"/>
                </a:lnTo>
                <a:lnTo>
                  <a:pt x="1934" y="248483"/>
                </a:lnTo>
                <a:lnTo>
                  <a:pt x="1543" y="198786"/>
                </a:lnTo>
                <a:lnTo>
                  <a:pt x="1154" y="149090"/>
                </a:lnTo>
                <a:lnTo>
                  <a:pt x="767" y="99393"/>
                </a:lnTo>
                <a:lnTo>
                  <a:pt x="382" y="49696"/>
                </a:lnTo>
                <a:lnTo>
                  <a:pt x="0" y="0"/>
                </a:lnTo>
              </a:path>
            </a:pathLst>
          </a:custGeom>
          <a:ln w="57912">
            <a:solidFill>
              <a:srgbClr val="8AB6DD"/>
            </a:solidFill>
          </a:ln>
        </p:spPr>
        <p:txBody>
          <a:bodyPr wrap="square" lIns="0" tIns="0" rIns="0" bIns="0" rtlCol="0"/>
          <a:lstStyle/>
          <a:p>
            <a:endParaRPr dirty="0"/>
          </a:p>
        </p:txBody>
      </p:sp>
      <p:sp>
        <p:nvSpPr>
          <p:cNvPr id="22" name="object 23"/>
          <p:cNvSpPr/>
          <p:nvPr/>
        </p:nvSpPr>
        <p:spPr>
          <a:xfrm>
            <a:off x="588263" y="3095244"/>
            <a:ext cx="5105400" cy="2668905"/>
          </a:xfrm>
          <a:custGeom>
            <a:avLst/>
            <a:gdLst/>
            <a:ahLst/>
            <a:cxnLst/>
            <a:rect l="l" t="t" r="r" b="b"/>
            <a:pathLst>
              <a:path w="5105400" h="2668904">
                <a:moveTo>
                  <a:pt x="0" y="2668523"/>
                </a:moveTo>
                <a:lnTo>
                  <a:pt x="1448816" y="2668523"/>
                </a:lnTo>
                <a:lnTo>
                  <a:pt x="1448816" y="2618562"/>
                </a:lnTo>
                <a:lnTo>
                  <a:pt x="2496312" y="2610243"/>
                </a:lnTo>
                <a:lnTo>
                  <a:pt x="2496312" y="2535300"/>
                </a:lnTo>
                <a:lnTo>
                  <a:pt x="3317875" y="2531148"/>
                </a:lnTo>
                <a:lnTo>
                  <a:pt x="3317875" y="2385441"/>
                </a:lnTo>
                <a:lnTo>
                  <a:pt x="3851021" y="2385441"/>
                </a:lnTo>
                <a:lnTo>
                  <a:pt x="3852253" y="2331325"/>
                </a:lnTo>
                <a:lnTo>
                  <a:pt x="3853504" y="2277192"/>
                </a:lnTo>
                <a:lnTo>
                  <a:pt x="3854760" y="2223052"/>
                </a:lnTo>
                <a:lnTo>
                  <a:pt x="3856011" y="2168919"/>
                </a:lnTo>
                <a:lnTo>
                  <a:pt x="3857244" y="2114804"/>
                </a:lnTo>
                <a:lnTo>
                  <a:pt x="4258691" y="2110612"/>
                </a:lnTo>
                <a:lnTo>
                  <a:pt x="4271264" y="1665223"/>
                </a:lnTo>
                <a:lnTo>
                  <a:pt x="4597400" y="1665223"/>
                </a:lnTo>
                <a:lnTo>
                  <a:pt x="4616196" y="795146"/>
                </a:lnTo>
                <a:lnTo>
                  <a:pt x="5099177" y="795146"/>
                </a:lnTo>
                <a:lnTo>
                  <a:pt x="5099559" y="745450"/>
                </a:lnTo>
                <a:lnTo>
                  <a:pt x="5099944" y="695753"/>
                </a:lnTo>
                <a:lnTo>
                  <a:pt x="5100331" y="646056"/>
                </a:lnTo>
                <a:lnTo>
                  <a:pt x="5100720" y="596360"/>
                </a:lnTo>
                <a:lnTo>
                  <a:pt x="5101111" y="546663"/>
                </a:lnTo>
                <a:lnTo>
                  <a:pt x="5101503" y="496966"/>
                </a:lnTo>
                <a:lnTo>
                  <a:pt x="5101895" y="447270"/>
                </a:lnTo>
                <a:lnTo>
                  <a:pt x="5102288" y="397573"/>
                </a:lnTo>
                <a:lnTo>
                  <a:pt x="5102681" y="347876"/>
                </a:lnTo>
                <a:lnTo>
                  <a:pt x="5103073" y="298180"/>
                </a:lnTo>
                <a:lnTo>
                  <a:pt x="5103465" y="248483"/>
                </a:lnTo>
                <a:lnTo>
                  <a:pt x="5103856" y="198786"/>
                </a:lnTo>
                <a:lnTo>
                  <a:pt x="5104245" y="149090"/>
                </a:lnTo>
                <a:lnTo>
                  <a:pt x="5104632" y="99393"/>
                </a:lnTo>
                <a:lnTo>
                  <a:pt x="5105017" y="49696"/>
                </a:lnTo>
                <a:lnTo>
                  <a:pt x="5105400" y="0"/>
                </a:lnTo>
              </a:path>
            </a:pathLst>
          </a:custGeom>
          <a:ln w="57912">
            <a:solidFill>
              <a:srgbClr val="8AB6DD"/>
            </a:solidFill>
          </a:ln>
        </p:spPr>
        <p:txBody>
          <a:bodyPr wrap="square" lIns="0" tIns="0" rIns="0" bIns="0" rtlCol="0"/>
          <a:lstStyle/>
          <a:p>
            <a:endParaRPr dirty="0"/>
          </a:p>
        </p:txBody>
      </p:sp>
      <p:sp>
        <p:nvSpPr>
          <p:cNvPr id="23" name="object 24"/>
          <p:cNvSpPr/>
          <p:nvPr/>
        </p:nvSpPr>
        <p:spPr>
          <a:xfrm>
            <a:off x="6007608" y="5739384"/>
            <a:ext cx="5734050" cy="173990"/>
          </a:xfrm>
          <a:custGeom>
            <a:avLst/>
            <a:gdLst/>
            <a:ahLst/>
            <a:cxnLst/>
            <a:rect l="l" t="t" r="r" b="b"/>
            <a:pathLst>
              <a:path w="5734050" h="173989">
                <a:moveTo>
                  <a:pt x="5560060" y="0"/>
                </a:moveTo>
                <a:lnTo>
                  <a:pt x="5560060" y="173735"/>
                </a:lnTo>
                <a:lnTo>
                  <a:pt x="5675884" y="115823"/>
                </a:lnTo>
                <a:lnTo>
                  <a:pt x="5589016" y="115823"/>
                </a:lnTo>
                <a:lnTo>
                  <a:pt x="5589016" y="57911"/>
                </a:lnTo>
                <a:lnTo>
                  <a:pt x="5675884" y="57911"/>
                </a:lnTo>
                <a:lnTo>
                  <a:pt x="5560060" y="0"/>
                </a:lnTo>
                <a:close/>
              </a:path>
              <a:path w="5734050" h="173989">
                <a:moveTo>
                  <a:pt x="5560060" y="57911"/>
                </a:moveTo>
                <a:lnTo>
                  <a:pt x="0" y="57911"/>
                </a:lnTo>
                <a:lnTo>
                  <a:pt x="0" y="115823"/>
                </a:lnTo>
                <a:lnTo>
                  <a:pt x="5560060" y="115823"/>
                </a:lnTo>
                <a:lnTo>
                  <a:pt x="5560060" y="57911"/>
                </a:lnTo>
                <a:close/>
              </a:path>
              <a:path w="5734050" h="173989">
                <a:moveTo>
                  <a:pt x="5675884" y="57911"/>
                </a:moveTo>
                <a:lnTo>
                  <a:pt x="5589016" y="57911"/>
                </a:lnTo>
                <a:lnTo>
                  <a:pt x="5589016" y="115823"/>
                </a:lnTo>
                <a:lnTo>
                  <a:pt x="5675884" y="115823"/>
                </a:lnTo>
                <a:lnTo>
                  <a:pt x="5733795" y="86867"/>
                </a:lnTo>
                <a:lnTo>
                  <a:pt x="5675884" y="57911"/>
                </a:lnTo>
                <a:close/>
              </a:path>
            </a:pathLst>
          </a:custGeom>
          <a:solidFill>
            <a:srgbClr val="000000"/>
          </a:solidFill>
        </p:spPr>
        <p:txBody>
          <a:bodyPr wrap="square" lIns="0" tIns="0" rIns="0" bIns="0" rtlCol="0"/>
          <a:lstStyle/>
          <a:p>
            <a:endParaRPr dirty="0"/>
          </a:p>
        </p:txBody>
      </p:sp>
      <p:sp>
        <p:nvSpPr>
          <p:cNvPr id="24" name="object 25"/>
          <p:cNvSpPr txBox="1"/>
          <p:nvPr/>
        </p:nvSpPr>
        <p:spPr>
          <a:xfrm>
            <a:off x="10132821" y="5315203"/>
            <a:ext cx="655955" cy="261620"/>
          </a:xfrm>
          <a:prstGeom prst="rect">
            <a:avLst/>
          </a:prstGeom>
        </p:spPr>
        <p:txBody>
          <a:bodyPr vert="horz" wrap="square" lIns="0" tIns="0" rIns="0" bIns="0" rtlCol="0">
            <a:spAutoFit/>
          </a:bodyPr>
          <a:lstStyle/>
          <a:p>
            <a:pPr marL="12700">
              <a:lnSpc>
                <a:spcPct val="100000"/>
              </a:lnSpc>
            </a:pPr>
            <a:r>
              <a:rPr sz="1600" spc="-5" dirty="0">
                <a:latin typeface="Trebuchet MS"/>
                <a:cs typeface="Trebuchet MS"/>
              </a:rPr>
              <a:t>Bitrate</a:t>
            </a:r>
            <a:endParaRPr sz="1600" dirty="0">
              <a:latin typeface="Trebuchet MS"/>
              <a:cs typeface="Trebuchet MS"/>
            </a:endParaRPr>
          </a:p>
        </p:txBody>
      </p:sp>
      <p:sp>
        <p:nvSpPr>
          <p:cNvPr id="25" name="object 26"/>
          <p:cNvSpPr txBox="1"/>
          <p:nvPr/>
        </p:nvSpPr>
        <p:spPr>
          <a:xfrm>
            <a:off x="941324" y="5904788"/>
            <a:ext cx="223520" cy="228600"/>
          </a:xfrm>
          <a:prstGeom prst="rect">
            <a:avLst/>
          </a:prstGeom>
        </p:spPr>
        <p:txBody>
          <a:bodyPr vert="horz" wrap="square" lIns="0" tIns="0" rIns="0" bIns="0" rtlCol="0">
            <a:spAutoFit/>
          </a:bodyPr>
          <a:lstStyle/>
          <a:p>
            <a:pPr marL="12700">
              <a:lnSpc>
                <a:spcPct val="100000"/>
              </a:lnSpc>
            </a:pPr>
            <a:r>
              <a:rPr sz="1400" b="1" spc="-5" dirty="0">
                <a:latin typeface="Arial"/>
                <a:cs typeface="Arial"/>
              </a:rPr>
              <a:t>12</a:t>
            </a:r>
            <a:endParaRPr sz="1400" dirty="0">
              <a:latin typeface="Arial"/>
              <a:cs typeface="Arial"/>
            </a:endParaRPr>
          </a:p>
        </p:txBody>
      </p:sp>
      <p:sp>
        <p:nvSpPr>
          <p:cNvPr id="26" name="object 27"/>
          <p:cNvSpPr txBox="1"/>
          <p:nvPr/>
        </p:nvSpPr>
        <p:spPr>
          <a:xfrm>
            <a:off x="2344927" y="5904788"/>
            <a:ext cx="223520" cy="228600"/>
          </a:xfrm>
          <a:prstGeom prst="rect">
            <a:avLst/>
          </a:prstGeom>
        </p:spPr>
        <p:txBody>
          <a:bodyPr vert="horz" wrap="square" lIns="0" tIns="0" rIns="0" bIns="0" rtlCol="0">
            <a:spAutoFit/>
          </a:bodyPr>
          <a:lstStyle/>
          <a:p>
            <a:pPr marL="12700">
              <a:lnSpc>
                <a:spcPct val="100000"/>
              </a:lnSpc>
            </a:pPr>
            <a:r>
              <a:rPr sz="1400" b="1" spc="-5" dirty="0">
                <a:latin typeface="Arial"/>
                <a:cs typeface="Arial"/>
              </a:rPr>
              <a:t>11</a:t>
            </a:r>
            <a:endParaRPr sz="1400" dirty="0">
              <a:latin typeface="Arial"/>
              <a:cs typeface="Arial"/>
            </a:endParaRPr>
          </a:p>
        </p:txBody>
      </p:sp>
      <p:sp>
        <p:nvSpPr>
          <p:cNvPr id="27" name="object 28"/>
          <p:cNvSpPr txBox="1"/>
          <p:nvPr/>
        </p:nvSpPr>
        <p:spPr>
          <a:xfrm>
            <a:off x="3268217" y="5904788"/>
            <a:ext cx="223520" cy="228600"/>
          </a:xfrm>
          <a:prstGeom prst="rect">
            <a:avLst/>
          </a:prstGeom>
        </p:spPr>
        <p:txBody>
          <a:bodyPr vert="horz" wrap="square" lIns="0" tIns="0" rIns="0" bIns="0" rtlCol="0">
            <a:spAutoFit/>
          </a:bodyPr>
          <a:lstStyle/>
          <a:p>
            <a:pPr marL="12700">
              <a:lnSpc>
                <a:spcPct val="100000"/>
              </a:lnSpc>
            </a:pPr>
            <a:r>
              <a:rPr sz="1400" b="1" spc="-5" dirty="0">
                <a:latin typeface="Arial"/>
                <a:cs typeface="Arial"/>
              </a:rPr>
              <a:t>10</a:t>
            </a:r>
            <a:endParaRPr sz="1400" dirty="0">
              <a:latin typeface="Arial"/>
              <a:cs typeface="Arial"/>
            </a:endParaRPr>
          </a:p>
        </p:txBody>
      </p:sp>
      <p:sp>
        <p:nvSpPr>
          <p:cNvPr id="28" name="object 29"/>
          <p:cNvSpPr txBox="1"/>
          <p:nvPr/>
        </p:nvSpPr>
        <p:spPr>
          <a:xfrm>
            <a:off x="4021073" y="5904788"/>
            <a:ext cx="125095" cy="228600"/>
          </a:xfrm>
          <a:prstGeom prst="rect">
            <a:avLst/>
          </a:prstGeom>
        </p:spPr>
        <p:txBody>
          <a:bodyPr vert="horz" wrap="square" lIns="0" tIns="0" rIns="0" bIns="0" rtlCol="0">
            <a:spAutoFit/>
          </a:bodyPr>
          <a:lstStyle/>
          <a:p>
            <a:pPr marL="12700">
              <a:lnSpc>
                <a:spcPct val="100000"/>
              </a:lnSpc>
            </a:pPr>
            <a:r>
              <a:rPr sz="1400" b="1" dirty="0">
                <a:latin typeface="Arial"/>
                <a:cs typeface="Arial"/>
              </a:rPr>
              <a:t>9</a:t>
            </a:r>
            <a:endParaRPr sz="1400" dirty="0">
              <a:latin typeface="Arial"/>
              <a:cs typeface="Arial"/>
            </a:endParaRPr>
          </a:p>
        </p:txBody>
      </p:sp>
      <p:sp>
        <p:nvSpPr>
          <p:cNvPr id="29" name="object 30"/>
          <p:cNvSpPr txBox="1"/>
          <p:nvPr/>
        </p:nvSpPr>
        <p:spPr>
          <a:xfrm>
            <a:off x="398170" y="1605915"/>
            <a:ext cx="509270" cy="228600"/>
          </a:xfrm>
          <a:prstGeom prst="rect">
            <a:avLst/>
          </a:prstGeom>
        </p:spPr>
        <p:txBody>
          <a:bodyPr vert="horz" wrap="square" lIns="0" tIns="0" rIns="0" bIns="0" rtlCol="0">
            <a:spAutoFit/>
          </a:bodyPr>
          <a:lstStyle/>
          <a:p>
            <a:pPr marL="12700">
              <a:lnSpc>
                <a:spcPct val="100000"/>
              </a:lnSpc>
            </a:pPr>
            <a:r>
              <a:rPr sz="1400" dirty="0">
                <a:latin typeface="Arial"/>
                <a:cs typeface="Arial"/>
              </a:rPr>
              <a:t>14</a:t>
            </a:r>
            <a:r>
              <a:rPr sz="1400" spc="-114" dirty="0">
                <a:latin typeface="Arial"/>
                <a:cs typeface="Arial"/>
              </a:rPr>
              <a:t> </a:t>
            </a:r>
            <a:r>
              <a:rPr sz="1400" dirty="0">
                <a:latin typeface="Arial"/>
                <a:cs typeface="Arial"/>
              </a:rPr>
              <a:t>km</a:t>
            </a:r>
          </a:p>
        </p:txBody>
      </p:sp>
      <p:sp>
        <p:nvSpPr>
          <p:cNvPr id="30" name="object 31"/>
          <p:cNvSpPr txBox="1"/>
          <p:nvPr/>
        </p:nvSpPr>
        <p:spPr>
          <a:xfrm>
            <a:off x="1811527" y="1605915"/>
            <a:ext cx="509905" cy="228600"/>
          </a:xfrm>
          <a:prstGeom prst="rect">
            <a:avLst/>
          </a:prstGeom>
        </p:spPr>
        <p:txBody>
          <a:bodyPr vert="horz" wrap="square" lIns="0" tIns="0" rIns="0" bIns="0" rtlCol="0">
            <a:spAutoFit/>
          </a:bodyPr>
          <a:lstStyle/>
          <a:p>
            <a:pPr marL="12700">
              <a:lnSpc>
                <a:spcPct val="100000"/>
              </a:lnSpc>
            </a:pPr>
            <a:r>
              <a:rPr sz="1400" dirty="0">
                <a:latin typeface="Arial"/>
                <a:cs typeface="Arial"/>
              </a:rPr>
              <a:t>10</a:t>
            </a:r>
            <a:r>
              <a:rPr sz="1400" spc="-114" dirty="0">
                <a:latin typeface="Arial"/>
                <a:cs typeface="Arial"/>
              </a:rPr>
              <a:t> </a:t>
            </a:r>
            <a:r>
              <a:rPr sz="1400" spc="5" dirty="0">
                <a:latin typeface="Arial"/>
                <a:cs typeface="Arial"/>
              </a:rPr>
              <a:t>km</a:t>
            </a:r>
            <a:endParaRPr sz="1400" dirty="0">
              <a:latin typeface="Arial"/>
              <a:cs typeface="Arial"/>
            </a:endParaRPr>
          </a:p>
        </p:txBody>
      </p:sp>
      <p:sp>
        <p:nvSpPr>
          <p:cNvPr id="31" name="object 32"/>
          <p:cNvSpPr txBox="1"/>
          <p:nvPr/>
        </p:nvSpPr>
        <p:spPr>
          <a:xfrm>
            <a:off x="1042212" y="5496559"/>
            <a:ext cx="454659" cy="168275"/>
          </a:xfrm>
          <a:prstGeom prst="rect">
            <a:avLst/>
          </a:prstGeom>
        </p:spPr>
        <p:txBody>
          <a:bodyPr vert="horz" wrap="square" lIns="0" tIns="0" rIns="0" bIns="0" rtlCol="0">
            <a:spAutoFit/>
          </a:bodyPr>
          <a:lstStyle/>
          <a:p>
            <a:pPr marL="12700">
              <a:lnSpc>
                <a:spcPct val="100000"/>
              </a:lnSpc>
            </a:pPr>
            <a:r>
              <a:rPr sz="1000" spc="-5" dirty="0">
                <a:latin typeface="Trebuchet MS"/>
                <a:cs typeface="Trebuchet MS"/>
              </a:rPr>
              <a:t>290</a:t>
            </a:r>
            <a:r>
              <a:rPr sz="1000" spc="-95" dirty="0">
                <a:latin typeface="Trebuchet MS"/>
                <a:cs typeface="Trebuchet MS"/>
              </a:rPr>
              <a:t> </a:t>
            </a:r>
            <a:r>
              <a:rPr sz="1000" spc="-10" dirty="0">
                <a:latin typeface="Trebuchet MS"/>
                <a:cs typeface="Trebuchet MS"/>
              </a:rPr>
              <a:t>bps</a:t>
            </a:r>
            <a:endParaRPr sz="1000" dirty="0">
              <a:latin typeface="Trebuchet MS"/>
              <a:cs typeface="Trebuchet MS"/>
            </a:endParaRPr>
          </a:p>
        </p:txBody>
      </p:sp>
      <p:sp>
        <p:nvSpPr>
          <p:cNvPr id="32" name="object 33"/>
          <p:cNvSpPr txBox="1"/>
          <p:nvPr/>
        </p:nvSpPr>
        <p:spPr>
          <a:xfrm>
            <a:off x="2245232" y="5397753"/>
            <a:ext cx="454659" cy="168275"/>
          </a:xfrm>
          <a:prstGeom prst="rect">
            <a:avLst/>
          </a:prstGeom>
        </p:spPr>
        <p:txBody>
          <a:bodyPr vert="horz" wrap="square" lIns="0" tIns="0" rIns="0" bIns="0" rtlCol="0">
            <a:spAutoFit/>
          </a:bodyPr>
          <a:lstStyle/>
          <a:p>
            <a:pPr marL="12700">
              <a:lnSpc>
                <a:spcPct val="100000"/>
              </a:lnSpc>
            </a:pPr>
            <a:r>
              <a:rPr sz="1000" spc="-5" dirty="0">
                <a:latin typeface="Trebuchet MS"/>
                <a:cs typeface="Trebuchet MS"/>
              </a:rPr>
              <a:t>530</a:t>
            </a:r>
            <a:r>
              <a:rPr sz="1000" spc="-95" dirty="0">
                <a:latin typeface="Trebuchet MS"/>
                <a:cs typeface="Trebuchet MS"/>
              </a:rPr>
              <a:t> </a:t>
            </a:r>
            <a:r>
              <a:rPr sz="1000" spc="-10" dirty="0">
                <a:latin typeface="Trebuchet MS"/>
                <a:cs typeface="Trebuchet MS"/>
              </a:rPr>
              <a:t>bps</a:t>
            </a:r>
            <a:endParaRPr sz="1000" dirty="0">
              <a:latin typeface="Trebuchet MS"/>
              <a:cs typeface="Trebuchet MS"/>
            </a:endParaRPr>
          </a:p>
        </p:txBody>
      </p:sp>
      <p:sp>
        <p:nvSpPr>
          <p:cNvPr id="33" name="object 34"/>
          <p:cNvSpPr txBox="1"/>
          <p:nvPr/>
        </p:nvSpPr>
        <p:spPr>
          <a:xfrm>
            <a:off x="3155695" y="5299075"/>
            <a:ext cx="454659" cy="168275"/>
          </a:xfrm>
          <a:prstGeom prst="rect">
            <a:avLst/>
          </a:prstGeom>
        </p:spPr>
        <p:txBody>
          <a:bodyPr vert="horz" wrap="square" lIns="0" tIns="0" rIns="0" bIns="0" rtlCol="0">
            <a:spAutoFit/>
          </a:bodyPr>
          <a:lstStyle/>
          <a:p>
            <a:pPr marL="12700">
              <a:lnSpc>
                <a:spcPct val="100000"/>
              </a:lnSpc>
            </a:pPr>
            <a:r>
              <a:rPr sz="1000" spc="-5" dirty="0">
                <a:latin typeface="Trebuchet MS"/>
                <a:cs typeface="Trebuchet MS"/>
              </a:rPr>
              <a:t>970</a:t>
            </a:r>
            <a:r>
              <a:rPr sz="1000" spc="-100" dirty="0">
                <a:latin typeface="Trebuchet MS"/>
                <a:cs typeface="Trebuchet MS"/>
              </a:rPr>
              <a:t> </a:t>
            </a:r>
            <a:r>
              <a:rPr sz="1000" spc="-5" dirty="0">
                <a:latin typeface="Trebuchet MS"/>
                <a:cs typeface="Trebuchet MS"/>
              </a:rPr>
              <a:t>bps</a:t>
            </a:r>
            <a:endParaRPr sz="1000" dirty="0">
              <a:latin typeface="Trebuchet MS"/>
              <a:cs typeface="Trebuchet MS"/>
            </a:endParaRPr>
          </a:p>
        </p:txBody>
      </p:sp>
      <p:sp>
        <p:nvSpPr>
          <p:cNvPr id="34" name="object 35"/>
          <p:cNvSpPr txBox="1"/>
          <p:nvPr/>
        </p:nvSpPr>
        <p:spPr>
          <a:xfrm>
            <a:off x="1086408" y="3248025"/>
            <a:ext cx="426720" cy="168275"/>
          </a:xfrm>
          <a:prstGeom prst="rect">
            <a:avLst/>
          </a:prstGeom>
        </p:spPr>
        <p:txBody>
          <a:bodyPr vert="horz" wrap="square" lIns="0" tIns="0" rIns="0" bIns="0" rtlCol="0">
            <a:spAutoFit/>
          </a:bodyPr>
          <a:lstStyle/>
          <a:p>
            <a:pPr marL="12700">
              <a:lnSpc>
                <a:spcPct val="100000"/>
              </a:lnSpc>
            </a:pPr>
            <a:r>
              <a:rPr sz="1000" spc="-10" dirty="0">
                <a:latin typeface="Trebuchet MS"/>
                <a:cs typeface="Trebuchet MS"/>
              </a:rPr>
              <a:t>1,4</a:t>
            </a:r>
            <a:r>
              <a:rPr sz="1000" spc="-75" dirty="0">
                <a:latin typeface="Trebuchet MS"/>
                <a:cs typeface="Trebuchet MS"/>
              </a:rPr>
              <a:t> </a:t>
            </a:r>
            <a:r>
              <a:rPr sz="1000" spc="-10" dirty="0">
                <a:latin typeface="Trebuchet MS"/>
                <a:cs typeface="Trebuchet MS"/>
              </a:rPr>
              <a:t>sec</a:t>
            </a:r>
            <a:endParaRPr sz="1000" dirty="0">
              <a:latin typeface="Trebuchet MS"/>
              <a:cs typeface="Trebuchet MS"/>
            </a:endParaRPr>
          </a:p>
        </p:txBody>
      </p:sp>
      <p:sp>
        <p:nvSpPr>
          <p:cNvPr id="35" name="object 36"/>
          <p:cNvSpPr txBox="1"/>
          <p:nvPr/>
        </p:nvSpPr>
        <p:spPr>
          <a:xfrm>
            <a:off x="3890517" y="2557907"/>
            <a:ext cx="3549650" cy="292100"/>
          </a:xfrm>
          <a:prstGeom prst="rect">
            <a:avLst/>
          </a:prstGeom>
        </p:spPr>
        <p:txBody>
          <a:bodyPr vert="horz" wrap="square" lIns="0" tIns="0" rIns="0" bIns="0" rtlCol="0">
            <a:spAutoFit/>
          </a:bodyPr>
          <a:lstStyle/>
          <a:p>
            <a:pPr marL="12700">
              <a:lnSpc>
                <a:spcPct val="100000"/>
              </a:lnSpc>
            </a:pPr>
            <a:r>
              <a:rPr sz="1800" spc="-5" dirty="0">
                <a:latin typeface="Trebuchet MS"/>
                <a:cs typeface="Trebuchet MS"/>
              </a:rPr>
              <a:t>Message </a:t>
            </a:r>
            <a:r>
              <a:rPr sz="1800" dirty="0">
                <a:latin typeface="Trebuchet MS"/>
                <a:cs typeface="Trebuchet MS"/>
              </a:rPr>
              <a:t>size </a:t>
            </a:r>
            <a:r>
              <a:rPr sz="1800" spc="-5" dirty="0">
                <a:latin typeface="Trebuchet MS"/>
                <a:cs typeface="Trebuchet MS"/>
              </a:rPr>
              <a:t>of 10 bytes</a:t>
            </a:r>
            <a:r>
              <a:rPr sz="1800" spc="-85" dirty="0">
                <a:latin typeface="Trebuchet MS"/>
                <a:cs typeface="Trebuchet MS"/>
              </a:rPr>
              <a:t> </a:t>
            </a:r>
            <a:r>
              <a:rPr sz="1800" spc="-5" dirty="0">
                <a:latin typeface="Trebuchet MS"/>
                <a:cs typeface="Trebuchet MS"/>
              </a:rPr>
              <a:t>(payload)</a:t>
            </a:r>
            <a:endParaRPr sz="1800" dirty="0">
              <a:latin typeface="Trebuchet MS"/>
              <a:cs typeface="Trebuchet MS"/>
            </a:endParaRPr>
          </a:p>
        </p:txBody>
      </p:sp>
      <p:sp>
        <p:nvSpPr>
          <p:cNvPr id="36" name="object 37"/>
          <p:cNvSpPr txBox="1"/>
          <p:nvPr/>
        </p:nvSpPr>
        <p:spPr>
          <a:xfrm>
            <a:off x="2279650" y="4213986"/>
            <a:ext cx="492125" cy="168275"/>
          </a:xfrm>
          <a:prstGeom prst="rect">
            <a:avLst/>
          </a:prstGeom>
        </p:spPr>
        <p:txBody>
          <a:bodyPr vert="horz" wrap="square" lIns="0" tIns="0" rIns="0" bIns="0" rtlCol="0">
            <a:spAutoFit/>
          </a:bodyPr>
          <a:lstStyle/>
          <a:p>
            <a:pPr marL="12700">
              <a:lnSpc>
                <a:spcPct val="100000"/>
              </a:lnSpc>
            </a:pPr>
            <a:r>
              <a:rPr sz="1000" spc="-5" dirty="0">
                <a:latin typeface="Trebuchet MS"/>
                <a:cs typeface="Trebuchet MS"/>
              </a:rPr>
              <a:t>0,74</a:t>
            </a:r>
            <a:r>
              <a:rPr sz="1000" spc="-105" dirty="0">
                <a:latin typeface="Trebuchet MS"/>
                <a:cs typeface="Trebuchet MS"/>
              </a:rPr>
              <a:t> </a:t>
            </a:r>
            <a:r>
              <a:rPr sz="1000" spc="-5" dirty="0">
                <a:latin typeface="Trebuchet MS"/>
                <a:cs typeface="Trebuchet MS"/>
              </a:rPr>
              <a:t>sec</a:t>
            </a:r>
            <a:endParaRPr sz="1000" dirty="0">
              <a:latin typeface="Trebuchet MS"/>
              <a:cs typeface="Trebuchet MS"/>
            </a:endParaRPr>
          </a:p>
        </p:txBody>
      </p:sp>
      <p:sp>
        <p:nvSpPr>
          <p:cNvPr id="37" name="object 38"/>
          <p:cNvSpPr txBox="1"/>
          <p:nvPr/>
        </p:nvSpPr>
        <p:spPr>
          <a:xfrm>
            <a:off x="3154426" y="4805933"/>
            <a:ext cx="1037590" cy="464184"/>
          </a:xfrm>
          <a:prstGeom prst="rect">
            <a:avLst/>
          </a:prstGeom>
        </p:spPr>
        <p:txBody>
          <a:bodyPr vert="horz" wrap="square" lIns="0" tIns="0" rIns="0" bIns="0" rtlCol="0">
            <a:spAutoFit/>
          </a:bodyPr>
          <a:lstStyle/>
          <a:p>
            <a:pPr marL="12700">
              <a:lnSpc>
                <a:spcPct val="100000"/>
              </a:lnSpc>
            </a:pPr>
            <a:r>
              <a:rPr sz="1000" spc="-5" dirty="0">
                <a:latin typeface="Trebuchet MS"/>
                <a:cs typeface="Trebuchet MS"/>
              </a:rPr>
              <a:t>0,37</a:t>
            </a:r>
            <a:r>
              <a:rPr sz="1000" spc="-95" dirty="0">
                <a:latin typeface="Trebuchet MS"/>
                <a:cs typeface="Trebuchet MS"/>
              </a:rPr>
              <a:t> </a:t>
            </a:r>
            <a:r>
              <a:rPr sz="1000" spc="-10" dirty="0">
                <a:latin typeface="Trebuchet MS"/>
                <a:cs typeface="Trebuchet MS"/>
              </a:rPr>
              <a:t>sec</a:t>
            </a:r>
            <a:endParaRPr sz="1000" dirty="0">
              <a:latin typeface="Trebuchet MS"/>
              <a:cs typeface="Trebuchet MS"/>
            </a:endParaRPr>
          </a:p>
          <a:p>
            <a:pPr>
              <a:lnSpc>
                <a:spcPct val="100000"/>
              </a:lnSpc>
              <a:spcBef>
                <a:spcPts val="35"/>
              </a:spcBef>
            </a:pPr>
            <a:endParaRPr sz="950" dirty="0">
              <a:latin typeface="Times New Roman"/>
              <a:cs typeface="Times New Roman"/>
            </a:endParaRPr>
          </a:p>
          <a:p>
            <a:pPr marL="623570">
              <a:lnSpc>
                <a:spcPct val="100000"/>
              </a:lnSpc>
            </a:pPr>
            <a:r>
              <a:rPr sz="1000" spc="-10" dirty="0">
                <a:latin typeface="Trebuchet MS"/>
                <a:cs typeface="Trebuchet MS"/>
              </a:rPr>
              <a:t>0,2</a:t>
            </a:r>
            <a:r>
              <a:rPr sz="1000" spc="-75" dirty="0">
                <a:latin typeface="Trebuchet MS"/>
                <a:cs typeface="Trebuchet MS"/>
              </a:rPr>
              <a:t> </a:t>
            </a:r>
            <a:r>
              <a:rPr sz="1000" spc="-10" dirty="0">
                <a:latin typeface="Trebuchet MS"/>
                <a:cs typeface="Trebuchet MS"/>
              </a:rPr>
              <a:t>sec</a:t>
            </a:r>
            <a:endParaRPr sz="1000" dirty="0">
              <a:latin typeface="Trebuchet MS"/>
              <a:cs typeface="Trebuchet MS"/>
            </a:endParaRPr>
          </a:p>
        </p:txBody>
      </p:sp>
      <p:sp>
        <p:nvSpPr>
          <p:cNvPr id="38" name="object 39"/>
          <p:cNvSpPr/>
          <p:nvPr/>
        </p:nvSpPr>
        <p:spPr>
          <a:xfrm>
            <a:off x="269747" y="5739384"/>
            <a:ext cx="5734050" cy="173990"/>
          </a:xfrm>
          <a:custGeom>
            <a:avLst/>
            <a:gdLst/>
            <a:ahLst/>
            <a:cxnLst/>
            <a:rect l="l" t="t" r="r" b="b"/>
            <a:pathLst>
              <a:path w="5734050" h="173989">
                <a:moveTo>
                  <a:pt x="173736" y="0"/>
                </a:moveTo>
                <a:lnTo>
                  <a:pt x="0" y="86867"/>
                </a:lnTo>
                <a:lnTo>
                  <a:pt x="173736" y="173735"/>
                </a:lnTo>
                <a:lnTo>
                  <a:pt x="173736" y="115823"/>
                </a:lnTo>
                <a:lnTo>
                  <a:pt x="144767" y="115823"/>
                </a:lnTo>
                <a:lnTo>
                  <a:pt x="144767" y="57911"/>
                </a:lnTo>
                <a:lnTo>
                  <a:pt x="173736" y="57911"/>
                </a:lnTo>
                <a:lnTo>
                  <a:pt x="173736" y="0"/>
                </a:lnTo>
                <a:close/>
              </a:path>
              <a:path w="5734050" h="173989">
                <a:moveTo>
                  <a:pt x="173736" y="57911"/>
                </a:moveTo>
                <a:lnTo>
                  <a:pt x="144767" y="57911"/>
                </a:lnTo>
                <a:lnTo>
                  <a:pt x="144767" y="115823"/>
                </a:lnTo>
                <a:lnTo>
                  <a:pt x="173736" y="115823"/>
                </a:lnTo>
                <a:lnTo>
                  <a:pt x="173736" y="57911"/>
                </a:lnTo>
                <a:close/>
              </a:path>
              <a:path w="5734050" h="173989">
                <a:moveTo>
                  <a:pt x="5733796" y="57911"/>
                </a:moveTo>
                <a:lnTo>
                  <a:pt x="173736" y="57911"/>
                </a:lnTo>
                <a:lnTo>
                  <a:pt x="173736" y="115823"/>
                </a:lnTo>
                <a:lnTo>
                  <a:pt x="5733796" y="115823"/>
                </a:lnTo>
                <a:lnTo>
                  <a:pt x="5733796" y="57911"/>
                </a:lnTo>
                <a:close/>
              </a:path>
            </a:pathLst>
          </a:custGeom>
          <a:solidFill>
            <a:srgbClr val="000000"/>
          </a:solidFill>
        </p:spPr>
        <p:txBody>
          <a:bodyPr wrap="square" lIns="0" tIns="0" rIns="0" bIns="0" rtlCol="0"/>
          <a:lstStyle/>
          <a:p>
            <a:endParaRPr dirty="0"/>
          </a:p>
        </p:txBody>
      </p:sp>
      <p:sp>
        <p:nvSpPr>
          <p:cNvPr id="39" name="object 40"/>
          <p:cNvSpPr txBox="1"/>
          <p:nvPr/>
        </p:nvSpPr>
        <p:spPr>
          <a:xfrm>
            <a:off x="2905505" y="1605915"/>
            <a:ext cx="2376805" cy="228600"/>
          </a:xfrm>
          <a:prstGeom prst="rect">
            <a:avLst/>
          </a:prstGeom>
        </p:spPr>
        <p:txBody>
          <a:bodyPr vert="horz" wrap="square" lIns="0" tIns="0" rIns="0" bIns="0" rtlCol="0">
            <a:spAutoFit/>
          </a:bodyPr>
          <a:lstStyle/>
          <a:p>
            <a:pPr marL="12700">
              <a:lnSpc>
                <a:spcPct val="100000"/>
              </a:lnSpc>
              <a:tabLst>
                <a:tab pos="721995" algn="l"/>
                <a:tab pos="1325880" algn="l"/>
                <a:tab pos="1977389" algn="l"/>
              </a:tabLst>
            </a:pPr>
            <a:r>
              <a:rPr sz="1400" dirty="0">
                <a:latin typeface="Arial"/>
                <a:cs typeface="Arial"/>
              </a:rPr>
              <a:t>8</a:t>
            </a:r>
            <a:r>
              <a:rPr sz="1400" spc="-5" dirty="0">
                <a:latin typeface="Arial"/>
                <a:cs typeface="Arial"/>
              </a:rPr>
              <a:t> </a:t>
            </a:r>
            <a:r>
              <a:rPr sz="1400" spc="5" dirty="0">
                <a:latin typeface="Arial"/>
                <a:cs typeface="Arial"/>
              </a:rPr>
              <a:t>km	</a:t>
            </a:r>
            <a:r>
              <a:rPr sz="1400" dirty="0">
                <a:latin typeface="Arial"/>
                <a:cs typeface="Arial"/>
              </a:rPr>
              <a:t>6</a:t>
            </a:r>
            <a:r>
              <a:rPr sz="1400" spc="-10" dirty="0">
                <a:latin typeface="Arial"/>
                <a:cs typeface="Arial"/>
              </a:rPr>
              <a:t> </a:t>
            </a:r>
            <a:r>
              <a:rPr sz="1400" dirty="0">
                <a:latin typeface="Arial"/>
                <a:cs typeface="Arial"/>
              </a:rPr>
              <a:t>km	4</a:t>
            </a:r>
            <a:r>
              <a:rPr sz="1400" spc="-10" dirty="0">
                <a:latin typeface="Arial"/>
                <a:cs typeface="Arial"/>
              </a:rPr>
              <a:t> </a:t>
            </a:r>
            <a:r>
              <a:rPr sz="1400" dirty="0">
                <a:latin typeface="Arial"/>
                <a:cs typeface="Arial"/>
              </a:rPr>
              <a:t>km	</a:t>
            </a:r>
            <a:r>
              <a:rPr sz="2100" baseline="1984" dirty="0">
                <a:latin typeface="Arial"/>
                <a:cs typeface="Arial"/>
              </a:rPr>
              <a:t>2</a:t>
            </a:r>
            <a:r>
              <a:rPr sz="2100" spc="-157" baseline="1984" dirty="0">
                <a:latin typeface="Arial"/>
                <a:cs typeface="Arial"/>
              </a:rPr>
              <a:t> </a:t>
            </a:r>
            <a:r>
              <a:rPr sz="2100" baseline="1984" dirty="0">
                <a:latin typeface="Arial"/>
                <a:cs typeface="Arial"/>
              </a:rPr>
              <a:t>km</a:t>
            </a:r>
          </a:p>
        </p:txBody>
      </p:sp>
      <p:sp>
        <p:nvSpPr>
          <p:cNvPr id="40" name="object 41"/>
          <p:cNvSpPr txBox="1"/>
          <p:nvPr/>
        </p:nvSpPr>
        <p:spPr>
          <a:xfrm>
            <a:off x="6241160" y="5883452"/>
            <a:ext cx="1488440" cy="228600"/>
          </a:xfrm>
          <a:prstGeom prst="rect">
            <a:avLst/>
          </a:prstGeom>
        </p:spPr>
        <p:txBody>
          <a:bodyPr vert="horz" wrap="square" lIns="0" tIns="0" rIns="0" bIns="0" rtlCol="0">
            <a:spAutoFit/>
          </a:bodyPr>
          <a:lstStyle/>
          <a:p>
            <a:pPr marL="12700">
              <a:lnSpc>
                <a:spcPct val="100000"/>
              </a:lnSpc>
            </a:pPr>
            <a:r>
              <a:rPr sz="1400" b="1" dirty="0">
                <a:latin typeface="Arial"/>
                <a:cs typeface="Arial"/>
              </a:rPr>
              <a:t>Spreading</a:t>
            </a:r>
            <a:r>
              <a:rPr sz="1400" b="1" spc="-110" dirty="0">
                <a:latin typeface="Arial"/>
                <a:cs typeface="Arial"/>
              </a:rPr>
              <a:t> </a:t>
            </a:r>
            <a:r>
              <a:rPr sz="1400" b="1" dirty="0">
                <a:latin typeface="Arial"/>
                <a:cs typeface="Arial"/>
              </a:rPr>
              <a:t>Factor</a:t>
            </a:r>
            <a:endParaRPr sz="1400" dirty="0">
              <a:latin typeface="Arial"/>
              <a:cs typeface="Arial"/>
            </a:endParaRPr>
          </a:p>
        </p:txBody>
      </p:sp>
      <p:sp>
        <p:nvSpPr>
          <p:cNvPr id="41" name="object 42"/>
          <p:cNvSpPr txBox="1"/>
          <p:nvPr/>
        </p:nvSpPr>
        <p:spPr>
          <a:xfrm>
            <a:off x="4517263" y="5904788"/>
            <a:ext cx="913765" cy="228600"/>
          </a:xfrm>
          <a:prstGeom prst="rect">
            <a:avLst/>
          </a:prstGeom>
        </p:spPr>
        <p:txBody>
          <a:bodyPr vert="horz" wrap="square" lIns="0" tIns="0" rIns="0" bIns="0" rtlCol="0">
            <a:spAutoFit/>
          </a:bodyPr>
          <a:lstStyle/>
          <a:p>
            <a:pPr marL="12700">
              <a:lnSpc>
                <a:spcPct val="100000"/>
              </a:lnSpc>
              <a:tabLst>
                <a:tab pos="402590" algn="l"/>
                <a:tab pos="801370" algn="l"/>
              </a:tabLst>
            </a:pPr>
            <a:r>
              <a:rPr sz="1400" b="1" dirty="0">
                <a:latin typeface="Arial"/>
                <a:cs typeface="Arial"/>
              </a:rPr>
              <a:t>8	7	6</a:t>
            </a:r>
            <a:endParaRPr sz="1400" dirty="0">
              <a:latin typeface="Arial"/>
              <a:cs typeface="Arial"/>
            </a:endParaRPr>
          </a:p>
        </p:txBody>
      </p:sp>
      <p:sp>
        <p:nvSpPr>
          <p:cNvPr id="42" name="object 43"/>
          <p:cNvSpPr txBox="1"/>
          <p:nvPr/>
        </p:nvSpPr>
        <p:spPr>
          <a:xfrm>
            <a:off x="6762368" y="1123822"/>
            <a:ext cx="3555365" cy="708660"/>
          </a:xfrm>
          <a:prstGeom prst="rect">
            <a:avLst/>
          </a:prstGeom>
        </p:spPr>
        <p:txBody>
          <a:bodyPr vert="horz" wrap="square" lIns="0" tIns="0" rIns="0" bIns="0" rtlCol="0">
            <a:spAutoFit/>
          </a:bodyPr>
          <a:lstStyle/>
          <a:p>
            <a:pPr marL="321310">
              <a:lnSpc>
                <a:spcPct val="100000"/>
              </a:lnSpc>
            </a:pPr>
            <a:r>
              <a:rPr sz="1800" i="1" spc="-5" dirty="0">
                <a:latin typeface="Arial"/>
                <a:cs typeface="Arial"/>
              </a:rPr>
              <a:t>2D simulation </a:t>
            </a:r>
            <a:r>
              <a:rPr sz="1800" i="1" dirty="0">
                <a:latin typeface="Arial"/>
                <a:cs typeface="Arial"/>
              </a:rPr>
              <a:t>(flat</a:t>
            </a:r>
            <a:r>
              <a:rPr sz="1800" i="1" spc="-40" dirty="0">
                <a:latin typeface="Arial"/>
                <a:cs typeface="Arial"/>
              </a:rPr>
              <a:t> </a:t>
            </a:r>
            <a:r>
              <a:rPr sz="1800" i="1" spc="-5" dirty="0">
                <a:latin typeface="Arial"/>
                <a:cs typeface="Arial"/>
              </a:rPr>
              <a:t>environment)</a:t>
            </a:r>
            <a:endParaRPr sz="1800" dirty="0">
              <a:latin typeface="Arial"/>
              <a:cs typeface="Arial"/>
            </a:endParaRPr>
          </a:p>
          <a:p>
            <a:pPr marL="12700">
              <a:lnSpc>
                <a:spcPct val="100000"/>
              </a:lnSpc>
              <a:spcBef>
                <a:spcPts val="1605"/>
              </a:spcBef>
            </a:pPr>
            <a:r>
              <a:rPr sz="1400" spc="-5" dirty="0">
                <a:latin typeface="Trebuchet MS"/>
                <a:cs typeface="Trebuchet MS"/>
              </a:rPr>
              <a:t>Distance between base station and</a:t>
            </a:r>
            <a:r>
              <a:rPr sz="1400" spc="-55" dirty="0">
                <a:latin typeface="Trebuchet MS"/>
                <a:cs typeface="Trebuchet MS"/>
              </a:rPr>
              <a:t> </a:t>
            </a:r>
            <a:r>
              <a:rPr sz="1400" spc="-5" dirty="0">
                <a:latin typeface="Trebuchet MS"/>
                <a:cs typeface="Trebuchet MS"/>
              </a:rPr>
              <a:t>sensor</a:t>
            </a:r>
            <a:endParaRPr sz="1400" dirty="0">
              <a:latin typeface="Trebuchet MS"/>
              <a:cs typeface="Trebuchet MS"/>
            </a:endParaRPr>
          </a:p>
        </p:txBody>
      </p:sp>
      <p:sp>
        <p:nvSpPr>
          <p:cNvPr id="43" name="object 44"/>
          <p:cNvSpPr/>
          <p:nvPr/>
        </p:nvSpPr>
        <p:spPr>
          <a:xfrm>
            <a:off x="5550408" y="1721357"/>
            <a:ext cx="610870" cy="103505"/>
          </a:xfrm>
          <a:custGeom>
            <a:avLst/>
            <a:gdLst/>
            <a:ahLst/>
            <a:cxnLst/>
            <a:rect l="l" t="t" r="r" b="b"/>
            <a:pathLst>
              <a:path w="610870" h="103505">
                <a:moveTo>
                  <a:pt x="89026" y="0"/>
                </a:moveTo>
                <a:lnTo>
                  <a:pt x="85978" y="1777"/>
                </a:lnTo>
                <a:lnTo>
                  <a:pt x="0" y="51053"/>
                </a:lnTo>
                <a:lnTo>
                  <a:pt x="85216" y="101726"/>
                </a:lnTo>
                <a:lnTo>
                  <a:pt x="88137" y="103504"/>
                </a:lnTo>
                <a:lnTo>
                  <a:pt x="92075" y="102488"/>
                </a:lnTo>
                <a:lnTo>
                  <a:pt x="95630" y="96392"/>
                </a:lnTo>
                <a:lnTo>
                  <a:pt x="94614" y="92582"/>
                </a:lnTo>
                <a:lnTo>
                  <a:pt x="91693" y="90804"/>
                </a:lnTo>
                <a:lnTo>
                  <a:pt x="36047" y="57715"/>
                </a:lnTo>
                <a:lnTo>
                  <a:pt x="12572" y="57530"/>
                </a:lnTo>
                <a:lnTo>
                  <a:pt x="12572" y="44830"/>
                </a:lnTo>
                <a:lnTo>
                  <a:pt x="36391" y="44830"/>
                </a:lnTo>
                <a:lnTo>
                  <a:pt x="92328" y="12826"/>
                </a:lnTo>
                <a:lnTo>
                  <a:pt x="95376" y="11049"/>
                </a:lnTo>
                <a:lnTo>
                  <a:pt x="96392" y="7238"/>
                </a:lnTo>
                <a:lnTo>
                  <a:pt x="92837" y="1142"/>
                </a:lnTo>
                <a:lnTo>
                  <a:pt x="89026" y="0"/>
                </a:lnTo>
                <a:close/>
              </a:path>
              <a:path w="610870" h="103505">
                <a:moveTo>
                  <a:pt x="36068" y="45015"/>
                </a:moveTo>
                <a:lnTo>
                  <a:pt x="25173" y="51249"/>
                </a:lnTo>
                <a:lnTo>
                  <a:pt x="36047" y="57715"/>
                </a:lnTo>
                <a:lnTo>
                  <a:pt x="610742" y="62229"/>
                </a:lnTo>
                <a:lnTo>
                  <a:pt x="610742" y="49529"/>
                </a:lnTo>
                <a:lnTo>
                  <a:pt x="36068" y="45015"/>
                </a:lnTo>
                <a:close/>
              </a:path>
              <a:path w="610870" h="103505">
                <a:moveTo>
                  <a:pt x="12572" y="44830"/>
                </a:moveTo>
                <a:lnTo>
                  <a:pt x="12572" y="57530"/>
                </a:lnTo>
                <a:lnTo>
                  <a:pt x="36047" y="57715"/>
                </a:lnTo>
                <a:lnTo>
                  <a:pt x="34242" y="56641"/>
                </a:lnTo>
                <a:lnTo>
                  <a:pt x="15747" y="56641"/>
                </a:lnTo>
                <a:lnTo>
                  <a:pt x="15875" y="45719"/>
                </a:lnTo>
                <a:lnTo>
                  <a:pt x="34837" y="45719"/>
                </a:lnTo>
                <a:lnTo>
                  <a:pt x="36068" y="45015"/>
                </a:lnTo>
                <a:lnTo>
                  <a:pt x="12572" y="44830"/>
                </a:lnTo>
                <a:close/>
              </a:path>
              <a:path w="610870" h="103505">
                <a:moveTo>
                  <a:pt x="15875" y="45719"/>
                </a:moveTo>
                <a:lnTo>
                  <a:pt x="15747" y="56641"/>
                </a:lnTo>
                <a:lnTo>
                  <a:pt x="25173" y="51249"/>
                </a:lnTo>
                <a:lnTo>
                  <a:pt x="15875" y="45719"/>
                </a:lnTo>
                <a:close/>
              </a:path>
              <a:path w="610870" h="103505">
                <a:moveTo>
                  <a:pt x="25173" y="51249"/>
                </a:moveTo>
                <a:lnTo>
                  <a:pt x="15747" y="56641"/>
                </a:lnTo>
                <a:lnTo>
                  <a:pt x="34242" y="56641"/>
                </a:lnTo>
                <a:lnTo>
                  <a:pt x="25173" y="51249"/>
                </a:lnTo>
                <a:close/>
              </a:path>
              <a:path w="610870" h="103505">
                <a:moveTo>
                  <a:pt x="34837" y="45719"/>
                </a:moveTo>
                <a:lnTo>
                  <a:pt x="15875" y="45719"/>
                </a:lnTo>
                <a:lnTo>
                  <a:pt x="25173" y="51249"/>
                </a:lnTo>
                <a:lnTo>
                  <a:pt x="34837" y="45719"/>
                </a:lnTo>
                <a:close/>
              </a:path>
              <a:path w="610870" h="103505">
                <a:moveTo>
                  <a:pt x="36391" y="44830"/>
                </a:moveTo>
                <a:lnTo>
                  <a:pt x="12572" y="44830"/>
                </a:lnTo>
                <a:lnTo>
                  <a:pt x="36068" y="45015"/>
                </a:lnTo>
                <a:lnTo>
                  <a:pt x="36391" y="44830"/>
                </a:lnTo>
                <a:close/>
              </a:path>
            </a:pathLst>
          </a:custGeom>
          <a:solidFill>
            <a:srgbClr val="000000"/>
          </a:solidFill>
        </p:spPr>
        <p:txBody>
          <a:bodyPr wrap="square" lIns="0" tIns="0" rIns="0" bIns="0" rtlCol="0"/>
          <a:lstStyle/>
          <a:p>
            <a:endParaRPr dirty="0"/>
          </a:p>
        </p:txBody>
      </p:sp>
      <p:sp>
        <p:nvSpPr>
          <p:cNvPr id="44" name="object 45"/>
          <p:cNvSpPr/>
          <p:nvPr/>
        </p:nvSpPr>
        <p:spPr>
          <a:xfrm>
            <a:off x="5603747" y="5977242"/>
            <a:ext cx="610870" cy="103505"/>
          </a:xfrm>
          <a:custGeom>
            <a:avLst/>
            <a:gdLst/>
            <a:ahLst/>
            <a:cxnLst/>
            <a:rect l="l" t="t" r="r" b="b"/>
            <a:pathLst>
              <a:path w="610870" h="103504">
                <a:moveTo>
                  <a:pt x="88646" y="0"/>
                </a:moveTo>
                <a:lnTo>
                  <a:pt x="0" y="51701"/>
                </a:lnTo>
                <a:lnTo>
                  <a:pt x="88646" y="103403"/>
                </a:lnTo>
                <a:lnTo>
                  <a:pt x="92455" y="102374"/>
                </a:lnTo>
                <a:lnTo>
                  <a:pt x="96012" y="96316"/>
                </a:lnTo>
                <a:lnTo>
                  <a:pt x="94996" y="92430"/>
                </a:lnTo>
                <a:lnTo>
                  <a:pt x="36044" y="58051"/>
                </a:lnTo>
                <a:lnTo>
                  <a:pt x="12573" y="58051"/>
                </a:lnTo>
                <a:lnTo>
                  <a:pt x="12573" y="45351"/>
                </a:lnTo>
                <a:lnTo>
                  <a:pt x="36044" y="45351"/>
                </a:lnTo>
                <a:lnTo>
                  <a:pt x="94996" y="10972"/>
                </a:lnTo>
                <a:lnTo>
                  <a:pt x="96012" y="7073"/>
                </a:lnTo>
                <a:lnTo>
                  <a:pt x="92455" y="1015"/>
                </a:lnTo>
                <a:lnTo>
                  <a:pt x="88646" y="0"/>
                </a:lnTo>
                <a:close/>
              </a:path>
              <a:path w="610870" h="103504">
                <a:moveTo>
                  <a:pt x="36044" y="45351"/>
                </a:moveTo>
                <a:lnTo>
                  <a:pt x="12573" y="45351"/>
                </a:lnTo>
                <a:lnTo>
                  <a:pt x="12573" y="58051"/>
                </a:lnTo>
                <a:lnTo>
                  <a:pt x="36044" y="58051"/>
                </a:lnTo>
                <a:lnTo>
                  <a:pt x="34563" y="57188"/>
                </a:lnTo>
                <a:lnTo>
                  <a:pt x="15748" y="57188"/>
                </a:lnTo>
                <a:lnTo>
                  <a:pt x="15748" y="46215"/>
                </a:lnTo>
                <a:lnTo>
                  <a:pt x="34563" y="46215"/>
                </a:lnTo>
                <a:lnTo>
                  <a:pt x="36044" y="45351"/>
                </a:lnTo>
                <a:close/>
              </a:path>
              <a:path w="610870" h="103504">
                <a:moveTo>
                  <a:pt x="610742" y="45351"/>
                </a:moveTo>
                <a:lnTo>
                  <a:pt x="36044" y="45351"/>
                </a:lnTo>
                <a:lnTo>
                  <a:pt x="25155" y="51701"/>
                </a:lnTo>
                <a:lnTo>
                  <a:pt x="36044" y="58051"/>
                </a:lnTo>
                <a:lnTo>
                  <a:pt x="610742" y="58051"/>
                </a:lnTo>
                <a:lnTo>
                  <a:pt x="610742" y="45351"/>
                </a:lnTo>
                <a:close/>
              </a:path>
              <a:path w="610870" h="103504">
                <a:moveTo>
                  <a:pt x="15748" y="46215"/>
                </a:moveTo>
                <a:lnTo>
                  <a:pt x="15748" y="57188"/>
                </a:lnTo>
                <a:lnTo>
                  <a:pt x="25155" y="51701"/>
                </a:lnTo>
                <a:lnTo>
                  <a:pt x="15748" y="46215"/>
                </a:lnTo>
                <a:close/>
              </a:path>
              <a:path w="610870" h="103504">
                <a:moveTo>
                  <a:pt x="25155" y="51701"/>
                </a:moveTo>
                <a:lnTo>
                  <a:pt x="15748" y="57188"/>
                </a:lnTo>
                <a:lnTo>
                  <a:pt x="34563" y="57188"/>
                </a:lnTo>
                <a:lnTo>
                  <a:pt x="25155" y="51701"/>
                </a:lnTo>
                <a:close/>
              </a:path>
              <a:path w="610870" h="103504">
                <a:moveTo>
                  <a:pt x="34563" y="46215"/>
                </a:moveTo>
                <a:lnTo>
                  <a:pt x="15748" y="46215"/>
                </a:lnTo>
                <a:lnTo>
                  <a:pt x="25155" y="51701"/>
                </a:lnTo>
                <a:lnTo>
                  <a:pt x="34563" y="46215"/>
                </a:lnTo>
                <a:close/>
              </a:path>
            </a:pathLst>
          </a:custGeom>
          <a:solidFill>
            <a:srgbClr val="000000"/>
          </a:solidFill>
        </p:spPr>
        <p:txBody>
          <a:bodyPr wrap="square" lIns="0" tIns="0" rIns="0" bIns="0" rtlCol="0"/>
          <a:lstStyle/>
          <a:p>
            <a:endParaRPr dirty="0"/>
          </a:p>
        </p:txBody>
      </p:sp>
    </p:spTree>
    <p:extLst>
      <p:ext uri="{BB962C8B-B14F-4D97-AF65-F5344CB8AC3E}">
        <p14:creationId xmlns:p14="http://schemas.microsoft.com/office/powerpoint/2010/main" xmlns="" val="11483621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768" y="952753"/>
            <a:ext cx="10354462" cy="677108"/>
          </a:xfrm>
        </p:spPr>
        <p:txBody>
          <a:bodyPr/>
          <a:lstStyle/>
          <a:p>
            <a:r>
              <a:rPr lang="en-US" dirty="0" smtClean="0"/>
              <a:t>Frequency Band Of Lora Operation</a:t>
            </a:r>
            <a:endParaRPr lang="en-US" dirty="0"/>
          </a:p>
        </p:txBody>
      </p:sp>
      <p:pic>
        <p:nvPicPr>
          <p:cNvPr id="1638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84584" y="2819400"/>
            <a:ext cx="11714828" cy="17668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7303877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05000" y="228600"/>
            <a:ext cx="8382000" cy="63380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730387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82575">
              <a:lnSpc>
                <a:spcPts val="3900"/>
              </a:lnSpc>
            </a:pPr>
            <a:fld id="{81D60167-4931-47E6-BA6A-407CBD079E47}" type="slidenum">
              <a:rPr spc="-5" dirty="0"/>
              <a:pPr marL="282575">
                <a:lnSpc>
                  <a:spcPts val="3900"/>
                </a:lnSpc>
              </a:pPr>
              <a:t>4</a:t>
            </a:fld>
            <a:endParaRPr spc="-5" dirty="0"/>
          </a:p>
        </p:txBody>
      </p:sp>
      <p:pic>
        <p:nvPicPr>
          <p:cNvPr id="3074" name="Picture 2" descr="Growth in the Internet of Things Infographic"/>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5629" t="8083" r="4835" b="9931"/>
          <a:stretch/>
        </p:blipFill>
        <p:spPr bwMode="auto">
          <a:xfrm>
            <a:off x="1661160" y="304800"/>
            <a:ext cx="8915400" cy="6028509"/>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768" y="952753"/>
            <a:ext cx="10354462" cy="677108"/>
          </a:xfrm>
        </p:spPr>
        <p:txBody>
          <a:bodyPr/>
          <a:lstStyle/>
          <a:p>
            <a:r>
              <a:rPr lang="en-US" dirty="0" smtClean="0"/>
              <a:t>Hardware</a:t>
            </a:r>
            <a:endParaRPr lang="en-US" dirty="0"/>
          </a:p>
        </p:txBody>
      </p:sp>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4829" t="5682" r="13636" b="5682"/>
          <a:stretch/>
        </p:blipFill>
        <p:spPr bwMode="auto">
          <a:xfrm>
            <a:off x="476250" y="2076450"/>
            <a:ext cx="5467350" cy="4457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23397" r="9936"/>
          <a:stretch/>
        </p:blipFill>
        <p:spPr bwMode="auto">
          <a:xfrm>
            <a:off x="7724775" y="233362"/>
            <a:ext cx="3276600" cy="3686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l="21569" t="11979" r="26275" b="20588"/>
          <a:stretch/>
        </p:blipFill>
        <p:spPr bwMode="auto">
          <a:xfrm rot="16200000">
            <a:off x="8048137" y="2409337"/>
            <a:ext cx="2134576" cy="5543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85798061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0354462" cy="677108"/>
          </a:xfrm>
        </p:spPr>
        <p:txBody>
          <a:bodyPr/>
          <a:lstStyle/>
          <a:p>
            <a:r>
              <a:rPr lang="en-US" dirty="0" smtClean="0"/>
              <a:t>Dashboard</a:t>
            </a:r>
            <a:endParaRPr lang="en-US" dirty="0"/>
          </a:p>
        </p:txBody>
      </p:sp>
      <p:pic>
        <p:nvPicPr>
          <p:cNvPr id="2050"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b="6977"/>
          <a:stretch/>
        </p:blipFill>
        <p:spPr bwMode="auto">
          <a:xfrm>
            <a:off x="228601" y="1066801"/>
            <a:ext cx="11658600" cy="5562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4657142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768" y="952753"/>
            <a:ext cx="10354462" cy="923330"/>
          </a:xfrm>
        </p:spPr>
        <p:txBody>
          <a:bodyPr/>
          <a:lstStyle/>
          <a:p>
            <a:r>
              <a:rPr lang="en-US" sz="6000" dirty="0" smtClean="0"/>
              <a:t>ISO 37120</a:t>
            </a:r>
            <a:endParaRPr lang="en-US" sz="6000" dirty="0"/>
          </a:p>
        </p:txBody>
      </p:sp>
      <p:sp>
        <p:nvSpPr>
          <p:cNvPr id="3" name="Rectangle 2"/>
          <p:cNvSpPr/>
          <p:nvPr/>
        </p:nvSpPr>
        <p:spPr>
          <a:xfrm>
            <a:off x="762000" y="2286000"/>
            <a:ext cx="8001000" cy="4401205"/>
          </a:xfrm>
          <a:prstGeom prst="rect">
            <a:avLst/>
          </a:prstGeom>
        </p:spPr>
        <p:txBody>
          <a:bodyPr wrap="square">
            <a:spAutoFit/>
          </a:bodyPr>
          <a:lstStyle/>
          <a:p>
            <a:r>
              <a:rPr lang="en-US" sz="4000" i="1" dirty="0" smtClean="0"/>
              <a:t>Sustainable development of communities -- Indicators for city services and quality of life</a:t>
            </a:r>
            <a:r>
              <a:rPr lang="en-US" sz="4000" dirty="0" smtClean="0"/>
              <a:t> defines and establishes methodologies for a set of indicators to steer and measure the performance of city services and quality of life.</a:t>
            </a:r>
            <a:endParaRPr lang="en-US" sz="4000" dirty="0"/>
          </a:p>
        </p:txBody>
      </p:sp>
    </p:spTree>
    <p:extLst>
      <p:ext uri="{BB962C8B-B14F-4D97-AF65-F5344CB8AC3E}">
        <p14:creationId xmlns:p14="http://schemas.microsoft.com/office/powerpoint/2010/main" xmlns="" val="76258393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7172" y="1581329"/>
            <a:ext cx="3729432" cy="4953714"/>
          </a:xfrm>
        </p:spPr>
        <p:txBody>
          <a:bodyPr/>
          <a:lstStyle/>
          <a:p>
            <a:r>
              <a:rPr lang="en-US" sz="2400" dirty="0"/>
              <a:t/>
            </a:r>
            <a:br>
              <a:rPr lang="en-US" sz="2400" dirty="0"/>
            </a:br>
            <a:r>
              <a:rPr lang="en-US" sz="2400" dirty="0"/>
              <a:t>1 Scope</a:t>
            </a:r>
            <a:br>
              <a:rPr lang="en-US" sz="2400" dirty="0"/>
            </a:br>
            <a:r>
              <a:rPr lang="en-US" sz="2400" dirty="0"/>
              <a:t>2 Normative references</a:t>
            </a:r>
            <a:br>
              <a:rPr lang="en-US" sz="2400" dirty="0"/>
            </a:br>
            <a:r>
              <a:rPr lang="en-US" sz="2400" dirty="0"/>
              <a:t>3 Terms and definitions</a:t>
            </a:r>
            <a:br>
              <a:rPr lang="en-US" sz="2400" dirty="0"/>
            </a:br>
            <a:r>
              <a:rPr lang="en-US" sz="2400" dirty="0"/>
              <a:t>4 City indicators</a:t>
            </a:r>
            <a:br>
              <a:rPr lang="en-US" sz="2400" dirty="0"/>
            </a:br>
            <a:r>
              <a:rPr lang="en-US" sz="2400" dirty="0"/>
              <a:t>5 Economy</a:t>
            </a:r>
            <a:br>
              <a:rPr lang="en-US" sz="2400" dirty="0"/>
            </a:br>
            <a:r>
              <a:rPr lang="en-US" sz="2400" dirty="0"/>
              <a:t>6 Education</a:t>
            </a:r>
            <a:br>
              <a:rPr lang="en-US" sz="2400" dirty="0"/>
            </a:br>
            <a:r>
              <a:rPr lang="en-US" sz="2400" dirty="0"/>
              <a:t>7 Energy</a:t>
            </a:r>
            <a:br>
              <a:rPr lang="en-US" sz="2400" dirty="0"/>
            </a:br>
            <a:r>
              <a:rPr lang="en-US" sz="2400" dirty="0"/>
              <a:t>8 Environment</a:t>
            </a:r>
            <a:br>
              <a:rPr lang="en-US" sz="2400" dirty="0"/>
            </a:br>
            <a:r>
              <a:rPr lang="en-US" sz="2400" dirty="0"/>
              <a:t>9 Finance</a:t>
            </a:r>
            <a:br>
              <a:rPr lang="en-US" sz="2400" dirty="0"/>
            </a:br>
            <a:r>
              <a:rPr lang="en-US" sz="2400" dirty="0"/>
              <a:t>10 Fire and emergency response</a:t>
            </a:r>
            <a:br>
              <a:rPr lang="en-US" sz="2400" dirty="0"/>
            </a:br>
            <a:r>
              <a:rPr lang="en-US" sz="2400" dirty="0"/>
              <a:t>11 Governance</a:t>
            </a:r>
            <a:br>
              <a:rPr lang="en-US" sz="2400" dirty="0"/>
            </a:br>
            <a:endParaRPr lang="en-US" sz="2400" dirty="0"/>
          </a:p>
        </p:txBody>
      </p:sp>
      <p:sp>
        <p:nvSpPr>
          <p:cNvPr id="4" name="Title 1"/>
          <p:cNvSpPr txBox="1">
            <a:spLocks/>
          </p:cNvSpPr>
          <p:nvPr/>
        </p:nvSpPr>
        <p:spPr>
          <a:xfrm>
            <a:off x="5617029" y="1828800"/>
            <a:ext cx="3729432" cy="4801314"/>
          </a:xfrm>
          <a:prstGeom prst="rect">
            <a:avLst/>
          </a:prstGeom>
        </p:spPr>
        <p:txBody>
          <a:bodyPr wrap="square" lIns="0" tIns="0" rIns="0" bIns="0">
            <a:spAutoFit/>
          </a:bodyPr>
          <a:lstStyle>
            <a:lvl1pPr>
              <a:defRPr sz="4400" b="0" i="0">
                <a:solidFill>
                  <a:srgbClr val="44536A"/>
                </a:solidFill>
                <a:latin typeface="Calibri Light"/>
                <a:ea typeface="+mj-ea"/>
                <a:cs typeface="Calibri Light"/>
              </a:defRPr>
            </a:lvl1pPr>
          </a:lstStyle>
          <a:p>
            <a:r>
              <a:rPr lang="en-US" sz="2400" dirty="0"/>
              <a:t>12 Health</a:t>
            </a:r>
            <a:br>
              <a:rPr lang="en-US" sz="2400" dirty="0"/>
            </a:br>
            <a:r>
              <a:rPr lang="en-US" sz="2400" dirty="0"/>
              <a:t>13 Recreation</a:t>
            </a:r>
            <a:br>
              <a:rPr lang="en-US" sz="2400" dirty="0"/>
            </a:br>
            <a:r>
              <a:rPr lang="en-US" sz="2400" dirty="0"/>
              <a:t>14 Safety</a:t>
            </a:r>
            <a:br>
              <a:rPr lang="en-US" sz="2400" dirty="0"/>
            </a:br>
            <a:r>
              <a:rPr lang="en-US" sz="2400" dirty="0"/>
              <a:t>15 Shelter</a:t>
            </a:r>
            <a:br>
              <a:rPr lang="en-US" sz="2400" dirty="0"/>
            </a:br>
            <a:r>
              <a:rPr lang="en-US" sz="2400" dirty="0"/>
              <a:t>16 Solid waste</a:t>
            </a:r>
            <a:br>
              <a:rPr lang="en-US" sz="2400" dirty="0"/>
            </a:br>
            <a:r>
              <a:rPr lang="en-US" sz="2400" dirty="0"/>
              <a:t>17 Telecommunication and innovation</a:t>
            </a:r>
            <a:br>
              <a:rPr lang="en-US" sz="2400" dirty="0"/>
            </a:br>
            <a:r>
              <a:rPr lang="en-US" sz="2400" dirty="0"/>
              <a:t>18 Transportation</a:t>
            </a:r>
            <a:br>
              <a:rPr lang="en-US" sz="2400" dirty="0"/>
            </a:br>
            <a:r>
              <a:rPr lang="en-US" sz="2400" dirty="0"/>
              <a:t>19 Urban planning</a:t>
            </a:r>
            <a:br>
              <a:rPr lang="en-US" sz="2400" dirty="0"/>
            </a:br>
            <a:r>
              <a:rPr lang="en-US" sz="2400" dirty="0"/>
              <a:t>20 Wastewater</a:t>
            </a:r>
            <a:br>
              <a:rPr lang="en-US" sz="2400" dirty="0"/>
            </a:br>
            <a:r>
              <a:rPr lang="en-US" sz="2400" dirty="0"/>
              <a:t>21 Water and sanitation</a:t>
            </a:r>
            <a:br>
              <a:rPr lang="en-US" sz="2400" dirty="0"/>
            </a:br>
            <a:r>
              <a:rPr lang="en-US" sz="2400" dirty="0"/>
              <a:t>22 Reporting and record maintenance</a:t>
            </a:r>
          </a:p>
        </p:txBody>
      </p:sp>
      <p:sp>
        <p:nvSpPr>
          <p:cNvPr id="5" name="TextBox 4"/>
          <p:cNvSpPr txBox="1"/>
          <p:nvPr/>
        </p:nvSpPr>
        <p:spPr>
          <a:xfrm>
            <a:off x="685800" y="381000"/>
            <a:ext cx="8229600" cy="1200329"/>
          </a:xfrm>
          <a:prstGeom prst="rect">
            <a:avLst/>
          </a:prstGeom>
          <a:noFill/>
        </p:spPr>
        <p:txBody>
          <a:bodyPr wrap="square" rtlCol="0">
            <a:spAutoFit/>
          </a:bodyPr>
          <a:lstStyle/>
          <a:p>
            <a:r>
              <a:rPr lang="en-US" sz="3600" b="1" dirty="0" smtClean="0">
                <a:solidFill>
                  <a:schemeClr val="accent1"/>
                </a:solidFill>
              </a:rPr>
              <a:t>The ISO 37120:2014 adopts the structure in the following breakdown:</a:t>
            </a:r>
            <a:endParaRPr lang="en-US" sz="3600" b="1" dirty="0">
              <a:solidFill>
                <a:schemeClr val="accent1"/>
              </a:solidFill>
            </a:endParaRPr>
          </a:p>
        </p:txBody>
      </p:sp>
    </p:spTree>
    <p:extLst>
      <p:ext uri="{BB962C8B-B14F-4D97-AF65-F5344CB8AC3E}">
        <p14:creationId xmlns:p14="http://schemas.microsoft.com/office/powerpoint/2010/main" xmlns="" val="416439876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3069" y="533400"/>
            <a:ext cx="10354462" cy="677108"/>
          </a:xfrm>
        </p:spPr>
        <p:txBody>
          <a:bodyPr/>
          <a:lstStyle/>
          <a:p>
            <a:r>
              <a:rPr lang="en-US" dirty="0" smtClean="0"/>
              <a:t>WCCD</a:t>
            </a:r>
            <a:endParaRPr lang="en-US" dirty="0"/>
          </a:p>
        </p:txBody>
      </p:sp>
      <p:sp>
        <p:nvSpPr>
          <p:cNvPr id="3" name="Rectangle 2"/>
          <p:cNvSpPr/>
          <p:nvPr/>
        </p:nvSpPr>
        <p:spPr>
          <a:xfrm>
            <a:off x="838200" y="1600200"/>
            <a:ext cx="10744200" cy="4524315"/>
          </a:xfrm>
          <a:prstGeom prst="rect">
            <a:avLst/>
          </a:prstGeom>
        </p:spPr>
        <p:txBody>
          <a:bodyPr wrap="square">
            <a:spAutoFit/>
          </a:bodyPr>
          <a:lstStyle/>
          <a:p>
            <a:r>
              <a:rPr lang="en-US" sz="2400" dirty="0"/>
              <a:t>Discovering solutions for our rapidly urbanizing planet, the World Council on City Data (WCCD) is the global leader in standardized city data - creating smart, sustainable, resilient, and prosperous cities.</a:t>
            </a:r>
          </a:p>
          <a:p>
            <a:endParaRPr lang="en-US" sz="2400" dirty="0" smtClean="0"/>
          </a:p>
          <a:p>
            <a:r>
              <a:rPr lang="en-US" sz="2400" dirty="0" smtClean="0"/>
              <a:t>The </a:t>
            </a:r>
            <a:r>
              <a:rPr lang="en-US" sz="2400" dirty="0"/>
              <a:t>WCCD hosts a network of innovative cities committed to improving services and quality of life with open city data and provides a consistent and comprehensive platform for standardized urban metrics. </a:t>
            </a:r>
            <a:endParaRPr lang="en-US" sz="2400" dirty="0" smtClean="0"/>
          </a:p>
          <a:p>
            <a:endParaRPr lang="en-US" sz="2400" dirty="0" smtClean="0"/>
          </a:p>
          <a:p>
            <a:r>
              <a:rPr lang="en-US" sz="2400" dirty="0" smtClean="0"/>
              <a:t>As </a:t>
            </a:r>
            <a:r>
              <a:rPr lang="en-US" sz="2400" dirty="0"/>
              <a:t>a global leader on standardized metrics, the WCCD is implementing ISO 37120 Sustainable Development of Communities: Indicators for City Services and Quality of Life, the new international standard; created by cities, for cities. The WCCD has developed the first ISO 37120 certification system and the Global Cities Registry™</a:t>
            </a:r>
          </a:p>
        </p:txBody>
      </p:sp>
    </p:spTree>
    <p:extLst>
      <p:ext uri="{BB962C8B-B14F-4D97-AF65-F5344CB8AC3E}">
        <p14:creationId xmlns:p14="http://schemas.microsoft.com/office/powerpoint/2010/main" xmlns="" val="121093170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10354462" cy="677108"/>
          </a:xfrm>
        </p:spPr>
        <p:txBody>
          <a:bodyPr/>
          <a:lstStyle/>
          <a:p>
            <a:r>
              <a:rPr lang="en-US" dirty="0" smtClean="0"/>
              <a:t>CERTIFICATIONS</a:t>
            </a:r>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38200" y="1524000"/>
            <a:ext cx="11125200" cy="4800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07629212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768" y="952753"/>
            <a:ext cx="10354462" cy="677108"/>
          </a:xfrm>
        </p:spPr>
        <p:txBody>
          <a:bodyPr/>
          <a:lstStyle/>
          <a:p>
            <a:r>
              <a:rPr lang="en-US" dirty="0" smtClean="0"/>
              <a:t>WCCD AND TATA TRUSTS</a:t>
            </a:r>
            <a:endParaRPr lang="en-US" dirty="0"/>
          </a:p>
        </p:txBody>
      </p:sp>
      <p:sp>
        <p:nvSpPr>
          <p:cNvPr id="4" name="Rectangle 3"/>
          <p:cNvSpPr/>
          <p:nvPr/>
        </p:nvSpPr>
        <p:spPr>
          <a:xfrm>
            <a:off x="457200" y="1905000"/>
            <a:ext cx="11582400" cy="4401205"/>
          </a:xfrm>
          <a:prstGeom prst="rect">
            <a:avLst/>
          </a:prstGeom>
        </p:spPr>
        <p:txBody>
          <a:bodyPr wrap="square">
            <a:spAutoFit/>
          </a:bodyPr>
          <a:lstStyle/>
          <a:p>
            <a:r>
              <a:rPr lang="en-US" sz="2800" dirty="0"/>
              <a:t>The </a:t>
            </a:r>
            <a:r>
              <a:rPr lang="en-US" sz="2800" i="1" dirty="0"/>
              <a:t>City Data for India Initiative</a:t>
            </a:r>
            <a:r>
              <a:rPr lang="en-US" sz="2800" dirty="0"/>
              <a:t>, a major joint initiative from the new partnership between the World Council on City Data (WCCD) and the Tata Trusts was announced in Mumbai on January 20</a:t>
            </a:r>
            <a:r>
              <a:rPr lang="en-US" sz="2800" baseline="30000" dirty="0"/>
              <a:t>th</a:t>
            </a:r>
            <a:r>
              <a:rPr lang="en-US" sz="2800" dirty="0"/>
              <a:t>,</a:t>
            </a:r>
          </a:p>
          <a:p>
            <a:endParaRPr lang="en-US" sz="2800" dirty="0" smtClean="0"/>
          </a:p>
          <a:p>
            <a:r>
              <a:rPr lang="en-US" sz="2800" dirty="0" smtClean="0"/>
              <a:t>The </a:t>
            </a:r>
            <a:r>
              <a:rPr lang="en-US" sz="2800" dirty="0"/>
              <a:t>WCCD is committed to supporting cities across the globe to develop a culture of data, which drives a culture of innovation for a more inclusive and sustainable prosperity, which is the essence of smart cities and smart countries. Our first, three WCCD ISO 37120 certified cities in India have quickly become outstanding exemplars of the lessons learned throughout the WCCD network.</a:t>
            </a:r>
          </a:p>
        </p:txBody>
      </p:sp>
    </p:spTree>
    <p:extLst>
      <p:ext uri="{BB962C8B-B14F-4D97-AF65-F5344CB8AC3E}">
        <p14:creationId xmlns:p14="http://schemas.microsoft.com/office/powerpoint/2010/main" xmlns="" val="425346154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796" y="2514600"/>
            <a:ext cx="10354462" cy="2031325"/>
          </a:xfrm>
        </p:spPr>
        <p:txBody>
          <a:bodyPr/>
          <a:lstStyle/>
          <a:p>
            <a:pPr marL="571500" indent="-571500">
              <a:buFont typeface="Arial" pitchFamily="34" charset="0"/>
              <a:buChar char="•"/>
            </a:pPr>
            <a:r>
              <a:rPr lang="en-US" dirty="0" smtClean="0"/>
              <a:t>Pune – Platinum Certification</a:t>
            </a:r>
            <a:br>
              <a:rPr lang="en-US" dirty="0" smtClean="0"/>
            </a:br>
            <a:r>
              <a:rPr lang="en-US" dirty="0" smtClean="0"/>
              <a:t/>
            </a:r>
            <a:br>
              <a:rPr lang="en-US" dirty="0" smtClean="0"/>
            </a:br>
            <a:endParaRPr lang="en-US" dirty="0"/>
          </a:p>
        </p:txBody>
      </p:sp>
      <p:sp>
        <p:nvSpPr>
          <p:cNvPr id="3" name="TextBox 2"/>
          <p:cNvSpPr txBox="1"/>
          <p:nvPr/>
        </p:nvSpPr>
        <p:spPr>
          <a:xfrm>
            <a:off x="1113453" y="762000"/>
            <a:ext cx="9753600" cy="707886"/>
          </a:xfrm>
          <a:prstGeom prst="rect">
            <a:avLst/>
          </a:prstGeom>
          <a:noFill/>
        </p:spPr>
        <p:txBody>
          <a:bodyPr wrap="square" rtlCol="0">
            <a:spAutoFit/>
          </a:bodyPr>
          <a:lstStyle/>
          <a:p>
            <a:r>
              <a:rPr lang="en-US" sz="4000" dirty="0" smtClean="0">
                <a:solidFill>
                  <a:schemeClr val="accent1"/>
                </a:solidFill>
              </a:rPr>
              <a:t>Indian Cities with Certification</a:t>
            </a:r>
            <a:endParaRPr lang="en-US" sz="4000" dirty="0">
              <a:solidFill>
                <a:schemeClr val="accent1"/>
              </a:solidFill>
            </a:endParaRPr>
          </a:p>
        </p:txBody>
      </p:sp>
      <p:sp>
        <p:nvSpPr>
          <p:cNvPr id="4" name="Title 1"/>
          <p:cNvSpPr txBox="1">
            <a:spLocks/>
          </p:cNvSpPr>
          <p:nvPr/>
        </p:nvSpPr>
        <p:spPr>
          <a:xfrm>
            <a:off x="1113453" y="3733800"/>
            <a:ext cx="10354462" cy="677108"/>
          </a:xfrm>
          <a:prstGeom prst="rect">
            <a:avLst/>
          </a:prstGeom>
        </p:spPr>
        <p:txBody>
          <a:bodyPr wrap="square" lIns="0" tIns="0" rIns="0" bIns="0">
            <a:spAutoFit/>
          </a:bodyPr>
          <a:lstStyle>
            <a:lvl1pPr>
              <a:defRPr sz="4400" b="0" i="0">
                <a:solidFill>
                  <a:srgbClr val="44536A"/>
                </a:solidFill>
                <a:latin typeface="Calibri Light"/>
                <a:ea typeface="+mj-ea"/>
                <a:cs typeface="Calibri Light"/>
              </a:defRPr>
            </a:lvl1pPr>
          </a:lstStyle>
          <a:p>
            <a:pPr marL="571500" indent="-571500">
              <a:buFont typeface="Arial" pitchFamily="34" charset="0"/>
              <a:buChar char="•"/>
            </a:pPr>
            <a:r>
              <a:rPr lang="en-US" dirty="0" smtClean="0"/>
              <a:t>Jamshedpur – Gold Certification</a:t>
            </a:r>
            <a:endParaRPr lang="en-US" dirty="0"/>
          </a:p>
        </p:txBody>
      </p:sp>
      <p:sp>
        <p:nvSpPr>
          <p:cNvPr id="5" name="Title 1"/>
          <p:cNvSpPr txBox="1">
            <a:spLocks/>
          </p:cNvSpPr>
          <p:nvPr/>
        </p:nvSpPr>
        <p:spPr>
          <a:xfrm>
            <a:off x="1113453" y="4826675"/>
            <a:ext cx="10354462" cy="677108"/>
          </a:xfrm>
          <a:prstGeom prst="rect">
            <a:avLst/>
          </a:prstGeom>
        </p:spPr>
        <p:txBody>
          <a:bodyPr wrap="square" lIns="0" tIns="0" rIns="0" bIns="0">
            <a:spAutoFit/>
          </a:bodyPr>
          <a:lstStyle>
            <a:lvl1pPr>
              <a:defRPr sz="4400" b="0" i="0">
                <a:solidFill>
                  <a:srgbClr val="44536A"/>
                </a:solidFill>
                <a:latin typeface="Calibri Light"/>
                <a:ea typeface="+mj-ea"/>
                <a:cs typeface="Calibri Light"/>
              </a:defRPr>
            </a:lvl1pPr>
          </a:lstStyle>
          <a:p>
            <a:pPr marL="571500" indent="-571500">
              <a:buFont typeface="Arial" pitchFamily="34" charset="0"/>
              <a:buChar char="•"/>
            </a:pPr>
            <a:r>
              <a:rPr lang="en-US" dirty="0" smtClean="0"/>
              <a:t>Pune– Gold Certification</a:t>
            </a:r>
            <a:endParaRPr lang="en-US" dirty="0"/>
          </a:p>
        </p:txBody>
      </p:sp>
    </p:spTree>
    <p:extLst>
      <p:ext uri="{BB962C8B-B14F-4D97-AF65-F5344CB8AC3E}">
        <p14:creationId xmlns:p14="http://schemas.microsoft.com/office/powerpoint/2010/main" xmlns="" val="394728571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768" y="952753"/>
            <a:ext cx="10354462" cy="677108"/>
          </a:xfrm>
        </p:spPr>
        <p:txBody>
          <a:bodyPr/>
          <a:lstStyle/>
          <a:p>
            <a:r>
              <a:rPr lang="en-US" dirty="0" smtClean="0"/>
              <a:t>CITY DATA</a:t>
            </a:r>
            <a:endParaRPr lang="en-US" dirty="0"/>
          </a:p>
        </p:txBody>
      </p:sp>
      <p:sp>
        <p:nvSpPr>
          <p:cNvPr id="3" name="TextBox 2"/>
          <p:cNvSpPr txBox="1"/>
          <p:nvPr/>
        </p:nvSpPr>
        <p:spPr>
          <a:xfrm>
            <a:off x="914400" y="3010763"/>
            <a:ext cx="10363200" cy="1754326"/>
          </a:xfrm>
          <a:prstGeom prst="rect">
            <a:avLst/>
          </a:prstGeom>
          <a:noFill/>
        </p:spPr>
        <p:txBody>
          <a:bodyPr wrap="square" rtlCol="0">
            <a:spAutoFit/>
          </a:bodyPr>
          <a:lstStyle/>
          <a:p>
            <a:r>
              <a:rPr lang="en-US" sz="3600" dirty="0" smtClean="0"/>
              <a:t>Please  Find an excel sheet in the same folder which has the data for all the indicators mentioned by the WCCD</a:t>
            </a:r>
            <a:endParaRPr lang="en-US" sz="3600" dirty="0"/>
          </a:p>
        </p:txBody>
      </p:sp>
    </p:spTree>
    <p:extLst>
      <p:ext uri="{BB962C8B-B14F-4D97-AF65-F5344CB8AC3E}">
        <p14:creationId xmlns:p14="http://schemas.microsoft.com/office/powerpoint/2010/main" xmlns="" val="42359231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282575">
              <a:lnSpc>
                <a:spcPts val="3900"/>
              </a:lnSpc>
            </a:pPr>
            <a:fld id="{81D60167-4931-47E6-BA6A-407CBD079E47}" type="slidenum">
              <a:rPr spc="-5" dirty="0"/>
              <a:pPr marL="282575">
                <a:lnSpc>
                  <a:spcPts val="3900"/>
                </a:lnSpc>
              </a:pPr>
              <a:t>5</a:t>
            </a:fld>
            <a:endParaRPr spc="-5" dirty="0"/>
          </a:p>
        </p:txBody>
      </p:sp>
      <p:sp>
        <p:nvSpPr>
          <p:cNvPr id="99" name="object 3"/>
          <p:cNvSpPr txBox="1">
            <a:spLocks noGrp="1"/>
          </p:cNvSpPr>
          <p:nvPr>
            <p:ph type="title"/>
          </p:nvPr>
        </p:nvSpPr>
        <p:spPr>
          <a:xfrm>
            <a:off x="625473" y="457200"/>
            <a:ext cx="7334379" cy="738664"/>
          </a:xfrm>
          <a:prstGeom prst="rect">
            <a:avLst/>
          </a:prstGeom>
        </p:spPr>
        <p:txBody>
          <a:bodyPr vert="horz" wrap="square" lIns="0" tIns="0" rIns="0" bIns="0" rtlCol="0">
            <a:spAutoFit/>
          </a:bodyPr>
          <a:lstStyle/>
          <a:p>
            <a:pPr marL="12700">
              <a:lnSpc>
                <a:spcPct val="100000"/>
              </a:lnSpc>
            </a:pPr>
            <a:r>
              <a:rPr sz="4800" spc="-10" dirty="0"/>
              <a:t>IOT </a:t>
            </a:r>
            <a:r>
              <a:rPr sz="4800" spc="-5" dirty="0"/>
              <a:t>MARKET</a:t>
            </a:r>
            <a:r>
              <a:rPr sz="4800" spc="-145" dirty="0"/>
              <a:t> </a:t>
            </a:r>
            <a:r>
              <a:rPr sz="4800" spc="-10" dirty="0"/>
              <a:t>FORECAST</a:t>
            </a:r>
          </a:p>
        </p:txBody>
      </p:sp>
      <p:sp>
        <p:nvSpPr>
          <p:cNvPr id="100" name="object 4"/>
          <p:cNvSpPr/>
          <p:nvPr/>
        </p:nvSpPr>
        <p:spPr>
          <a:xfrm>
            <a:off x="6105905" y="1034033"/>
            <a:ext cx="0" cy="5261610"/>
          </a:xfrm>
          <a:custGeom>
            <a:avLst/>
            <a:gdLst/>
            <a:ahLst/>
            <a:cxnLst/>
            <a:rect l="l" t="t" r="r" b="b"/>
            <a:pathLst>
              <a:path h="5261610">
                <a:moveTo>
                  <a:pt x="0" y="0"/>
                </a:moveTo>
                <a:lnTo>
                  <a:pt x="0" y="5261102"/>
                </a:lnTo>
              </a:path>
            </a:pathLst>
          </a:custGeom>
          <a:ln w="19812">
            <a:solidFill>
              <a:srgbClr val="7E7E7E"/>
            </a:solidFill>
            <a:prstDash val="sysDot"/>
          </a:ln>
        </p:spPr>
        <p:txBody>
          <a:bodyPr wrap="square" lIns="0" tIns="0" rIns="0" bIns="0" rtlCol="0"/>
          <a:lstStyle/>
          <a:p>
            <a:endParaRPr dirty="0"/>
          </a:p>
        </p:txBody>
      </p:sp>
      <p:sp>
        <p:nvSpPr>
          <p:cNvPr id="101" name="object 6"/>
          <p:cNvSpPr/>
          <p:nvPr/>
        </p:nvSpPr>
        <p:spPr>
          <a:xfrm>
            <a:off x="841247" y="1565135"/>
            <a:ext cx="790206" cy="788682"/>
          </a:xfrm>
          <a:prstGeom prst="rect">
            <a:avLst/>
          </a:prstGeom>
          <a:blipFill>
            <a:blip r:embed="rId2" cstate="print"/>
            <a:stretch>
              <a:fillRect/>
            </a:stretch>
          </a:blipFill>
        </p:spPr>
        <p:txBody>
          <a:bodyPr wrap="square" lIns="0" tIns="0" rIns="0" bIns="0" rtlCol="0"/>
          <a:lstStyle/>
          <a:p>
            <a:endParaRPr dirty="0"/>
          </a:p>
        </p:txBody>
      </p:sp>
      <p:sp>
        <p:nvSpPr>
          <p:cNvPr id="102" name="object 7"/>
          <p:cNvSpPr/>
          <p:nvPr/>
        </p:nvSpPr>
        <p:spPr>
          <a:xfrm>
            <a:off x="1068324" y="1659635"/>
            <a:ext cx="338455" cy="547370"/>
          </a:xfrm>
          <a:custGeom>
            <a:avLst/>
            <a:gdLst/>
            <a:ahLst/>
            <a:cxnLst/>
            <a:rect l="l" t="t" r="r" b="b"/>
            <a:pathLst>
              <a:path w="338455" h="547369">
                <a:moveTo>
                  <a:pt x="294259" y="0"/>
                </a:moveTo>
                <a:lnTo>
                  <a:pt x="44018" y="0"/>
                </a:lnTo>
                <a:lnTo>
                  <a:pt x="37579" y="508"/>
                </a:lnTo>
                <a:lnTo>
                  <a:pt x="4038" y="25400"/>
                </a:lnTo>
                <a:lnTo>
                  <a:pt x="0" y="503427"/>
                </a:lnTo>
                <a:lnTo>
                  <a:pt x="444" y="509777"/>
                </a:lnTo>
                <a:lnTo>
                  <a:pt x="25450" y="543051"/>
                </a:lnTo>
                <a:lnTo>
                  <a:pt x="44018" y="547115"/>
                </a:lnTo>
                <a:lnTo>
                  <a:pt x="294259" y="547115"/>
                </a:lnTo>
                <a:lnTo>
                  <a:pt x="328444" y="530733"/>
                </a:lnTo>
                <a:lnTo>
                  <a:pt x="169011" y="530733"/>
                </a:lnTo>
                <a:lnTo>
                  <a:pt x="164223" y="530225"/>
                </a:lnTo>
                <a:lnTo>
                  <a:pt x="145211" y="506984"/>
                </a:lnTo>
                <a:lnTo>
                  <a:pt x="145656" y="502285"/>
                </a:lnTo>
                <a:lnTo>
                  <a:pt x="169011" y="483362"/>
                </a:lnTo>
                <a:lnTo>
                  <a:pt x="338328" y="483362"/>
                </a:lnTo>
                <a:lnTo>
                  <a:pt x="338328" y="466978"/>
                </a:lnTo>
                <a:lnTo>
                  <a:pt x="44018" y="466978"/>
                </a:lnTo>
                <a:lnTo>
                  <a:pt x="41922" y="466471"/>
                </a:lnTo>
                <a:lnTo>
                  <a:pt x="39827" y="465454"/>
                </a:lnTo>
                <a:lnTo>
                  <a:pt x="38023" y="463803"/>
                </a:lnTo>
                <a:lnTo>
                  <a:pt x="37122" y="461899"/>
                </a:lnTo>
                <a:lnTo>
                  <a:pt x="36677" y="459613"/>
                </a:lnTo>
                <a:lnTo>
                  <a:pt x="36677" y="87502"/>
                </a:lnTo>
                <a:lnTo>
                  <a:pt x="44018" y="80137"/>
                </a:lnTo>
                <a:lnTo>
                  <a:pt x="338328" y="80137"/>
                </a:lnTo>
                <a:lnTo>
                  <a:pt x="338328" y="51053"/>
                </a:lnTo>
                <a:lnTo>
                  <a:pt x="139522" y="51053"/>
                </a:lnTo>
                <a:lnTo>
                  <a:pt x="136677" y="50800"/>
                </a:lnTo>
                <a:lnTo>
                  <a:pt x="128739" y="40259"/>
                </a:lnTo>
                <a:lnTo>
                  <a:pt x="128739" y="39877"/>
                </a:lnTo>
                <a:lnTo>
                  <a:pt x="139522" y="29210"/>
                </a:lnTo>
                <a:lnTo>
                  <a:pt x="335736" y="29210"/>
                </a:lnTo>
                <a:lnTo>
                  <a:pt x="334263" y="25400"/>
                </a:lnTo>
                <a:lnTo>
                  <a:pt x="300735" y="508"/>
                </a:lnTo>
                <a:lnTo>
                  <a:pt x="294259" y="0"/>
                </a:lnTo>
                <a:close/>
              </a:path>
              <a:path w="338455" h="547369">
                <a:moveTo>
                  <a:pt x="338328" y="483362"/>
                </a:moveTo>
                <a:lnTo>
                  <a:pt x="169011" y="483362"/>
                </a:lnTo>
                <a:lnTo>
                  <a:pt x="174104" y="483869"/>
                </a:lnTo>
                <a:lnTo>
                  <a:pt x="178447" y="485139"/>
                </a:lnTo>
                <a:lnTo>
                  <a:pt x="192963" y="506984"/>
                </a:lnTo>
                <a:lnTo>
                  <a:pt x="192671" y="511683"/>
                </a:lnTo>
                <a:lnTo>
                  <a:pt x="169011" y="530733"/>
                </a:lnTo>
                <a:lnTo>
                  <a:pt x="328444" y="530733"/>
                </a:lnTo>
                <a:lnTo>
                  <a:pt x="338328" y="503427"/>
                </a:lnTo>
                <a:lnTo>
                  <a:pt x="338328" y="483362"/>
                </a:lnTo>
                <a:close/>
              </a:path>
              <a:path w="338455" h="547369">
                <a:moveTo>
                  <a:pt x="338328" y="80137"/>
                </a:moveTo>
                <a:lnTo>
                  <a:pt x="294259" y="80137"/>
                </a:lnTo>
                <a:lnTo>
                  <a:pt x="296544" y="80772"/>
                </a:lnTo>
                <a:lnTo>
                  <a:pt x="298450" y="81787"/>
                </a:lnTo>
                <a:lnTo>
                  <a:pt x="299973" y="83312"/>
                </a:lnTo>
                <a:lnTo>
                  <a:pt x="300989" y="85216"/>
                </a:lnTo>
                <a:lnTo>
                  <a:pt x="301625" y="87502"/>
                </a:lnTo>
                <a:lnTo>
                  <a:pt x="301625" y="459613"/>
                </a:lnTo>
                <a:lnTo>
                  <a:pt x="294259" y="466978"/>
                </a:lnTo>
                <a:lnTo>
                  <a:pt x="338328" y="466978"/>
                </a:lnTo>
                <a:lnTo>
                  <a:pt x="338328" y="80137"/>
                </a:lnTo>
                <a:close/>
              </a:path>
              <a:path w="338455" h="547369">
                <a:moveTo>
                  <a:pt x="335736" y="29210"/>
                </a:moveTo>
                <a:lnTo>
                  <a:pt x="198805" y="29210"/>
                </a:lnTo>
                <a:lnTo>
                  <a:pt x="201650" y="29590"/>
                </a:lnTo>
                <a:lnTo>
                  <a:pt x="204215" y="30606"/>
                </a:lnTo>
                <a:lnTo>
                  <a:pt x="206501" y="32258"/>
                </a:lnTo>
                <a:lnTo>
                  <a:pt x="208279" y="34543"/>
                </a:lnTo>
                <a:lnTo>
                  <a:pt x="209295" y="37084"/>
                </a:lnTo>
                <a:lnTo>
                  <a:pt x="209550" y="39877"/>
                </a:lnTo>
                <a:lnTo>
                  <a:pt x="209550" y="40259"/>
                </a:lnTo>
                <a:lnTo>
                  <a:pt x="198805" y="51053"/>
                </a:lnTo>
                <a:lnTo>
                  <a:pt x="338328" y="51053"/>
                </a:lnTo>
                <a:lnTo>
                  <a:pt x="338287" y="43179"/>
                </a:lnTo>
                <a:lnTo>
                  <a:pt x="337819" y="37337"/>
                </a:lnTo>
                <a:lnTo>
                  <a:pt x="336422" y="30987"/>
                </a:lnTo>
                <a:lnTo>
                  <a:pt x="335736" y="29210"/>
                </a:lnTo>
                <a:close/>
              </a:path>
            </a:pathLst>
          </a:custGeom>
          <a:solidFill>
            <a:srgbClr val="3C85C5"/>
          </a:solidFill>
        </p:spPr>
        <p:txBody>
          <a:bodyPr wrap="square" lIns="0" tIns="0" rIns="0" bIns="0" rtlCol="0"/>
          <a:lstStyle/>
          <a:p>
            <a:endParaRPr dirty="0"/>
          </a:p>
        </p:txBody>
      </p:sp>
      <p:sp>
        <p:nvSpPr>
          <p:cNvPr id="103" name="object 8"/>
          <p:cNvSpPr/>
          <p:nvPr/>
        </p:nvSpPr>
        <p:spPr>
          <a:xfrm>
            <a:off x="1298447" y="2203704"/>
            <a:ext cx="790206" cy="788670"/>
          </a:xfrm>
          <a:prstGeom prst="rect">
            <a:avLst/>
          </a:prstGeom>
          <a:blipFill>
            <a:blip r:embed="rId3" cstate="print"/>
            <a:stretch>
              <a:fillRect/>
            </a:stretch>
          </a:blipFill>
        </p:spPr>
        <p:txBody>
          <a:bodyPr wrap="square" lIns="0" tIns="0" rIns="0" bIns="0" rtlCol="0"/>
          <a:lstStyle/>
          <a:p>
            <a:endParaRPr dirty="0"/>
          </a:p>
        </p:txBody>
      </p:sp>
      <p:sp>
        <p:nvSpPr>
          <p:cNvPr id="104" name="object 9"/>
          <p:cNvSpPr/>
          <p:nvPr/>
        </p:nvSpPr>
        <p:spPr>
          <a:xfrm>
            <a:off x="1525524" y="2296667"/>
            <a:ext cx="338455" cy="548640"/>
          </a:xfrm>
          <a:custGeom>
            <a:avLst/>
            <a:gdLst/>
            <a:ahLst/>
            <a:cxnLst/>
            <a:rect l="l" t="t" r="r" b="b"/>
            <a:pathLst>
              <a:path w="338455" h="548639">
                <a:moveTo>
                  <a:pt x="294258" y="0"/>
                </a:moveTo>
                <a:lnTo>
                  <a:pt x="44068" y="0"/>
                </a:lnTo>
                <a:lnTo>
                  <a:pt x="37591" y="508"/>
                </a:lnTo>
                <a:lnTo>
                  <a:pt x="4063" y="25400"/>
                </a:lnTo>
                <a:lnTo>
                  <a:pt x="0" y="504825"/>
                </a:lnTo>
                <a:lnTo>
                  <a:pt x="507" y="511175"/>
                </a:lnTo>
                <a:lnTo>
                  <a:pt x="25400" y="544576"/>
                </a:lnTo>
                <a:lnTo>
                  <a:pt x="44068" y="548640"/>
                </a:lnTo>
                <a:lnTo>
                  <a:pt x="294258" y="548640"/>
                </a:lnTo>
                <a:lnTo>
                  <a:pt x="328535" y="532130"/>
                </a:lnTo>
                <a:lnTo>
                  <a:pt x="169037" y="532130"/>
                </a:lnTo>
                <a:lnTo>
                  <a:pt x="164211" y="531749"/>
                </a:lnTo>
                <a:lnTo>
                  <a:pt x="145161" y="508381"/>
                </a:lnTo>
                <a:lnTo>
                  <a:pt x="145669" y="503682"/>
                </a:lnTo>
                <a:lnTo>
                  <a:pt x="169037" y="484759"/>
                </a:lnTo>
                <a:lnTo>
                  <a:pt x="338327" y="484759"/>
                </a:lnTo>
                <a:lnTo>
                  <a:pt x="338327" y="468249"/>
                </a:lnTo>
                <a:lnTo>
                  <a:pt x="44068" y="468249"/>
                </a:lnTo>
                <a:lnTo>
                  <a:pt x="41909" y="467741"/>
                </a:lnTo>
                <a:lnTo>
                  <a:pt x="39878" y="466725"/>
                </a:lnTo>
                <a:lnTo>
                  <a:pt x="37972" y="465074"/>
                </a:lnTo>
                <a:lnTo>
                  <a:pt x="37084" y="463169"/>
                </a:lnTo>
                <a:lnTo>
                  <a:pt x="36703" y="460883"/>
                </a:lnTo>
                <a:lnTo>
                  <a:pt x="36703" y="87757"/>
                </a:lnTo>
                <a:lnTo>
                  <a:pt x="44068" y="80391"/>
                </a:lnTo>
                <a:lnTo>
                  <a:pt x="338327" y="80391"/>
                </a:lnTo>
                <a:lnTo>
                  <a:pt x="338327" y="51181"/>
                </a:lnTo>
                <a:lnTo>
                  <a:pt x="139573" y="51181"/>
                </a:lnTo>
                <a:lnTo>
                  <a:pt x="136651" y="50927"/>
                </a:lnTo>
                <a:lnTo>
                  <a:pt x="128777" y="40386"/>
                </a:lnTo>
                <a:lnTo>
                  <a:pt x="128777" y="40005"/>
                </a:lnTo>
                <a:lnTo>
                  <a:pt x="139573" y="29337"/>
                </a:lnTo>
                <a:lnTo>
                  <a:pt x="335751" y="29337"/>
                </a:lnTo>
                <a:lnTo>
                  <a:pt x="334263" y="25400"/>
                </a:lnTo>
                <a:lnTo>
                  <a:pt x="300736" y="508"/>
                </a:lnTo>
                <a:lnTo>
                  <a:pt x="294258" y="0"/>
                </a:lnTo>
                <a:close/>
              </a:path>
              <a:path w="338455" h="548639">
                <a:moveTo>
                  <a:pt x="338327" y="484759"/>
                </a:moveTo>
                <a:lnTo>
                  <a:pt x="169037" y="484759"/>
                </a:lnTo>
                <a:lnTo>
                  <a:pt x="174117" y="485140"/>
                </a:lnTo>
                <a:lnTo>
                  <a:pt x="178434" y="486537"/>
                </a:lnTo>
                <a:lnTo>
                  <a:pt x="192912" y="508381"/>
                </a:lnTo>
                <a:lnTo>
                  <a:pt x="192658" y="513207"/>
                </a:lnTo>
                <a:lnTo>
                  <a:pt x="169037" y="532130"/>
                </a:lnTo>
                <a:lnTo>
                  <a:pt x="328535" y="532130"/>
                </a:lnTo>
                <a:lnTo>
                  <a:pt x="338327" y="504825"/>
                </a:lnTo>
                <a:lnTo>
                  <a:pt x="338327" y="484759"/>
                </a:lnTo>
                <a:close/>
              </a:path>
              <a:path w="338455" h="548639">
                <a:moveTo>
                  <a:pt x="338327" y="80391"/>
                </a:moveTo>
                <a:lnTo>
                  <a:pt x="294258" y="80391"/>
                </a:lnTo>
                <a:lnTo>
                  <a:pt x="296544" y="81026"/>
                </a:lnTo>
                <a:lnTo>
                  <a:pt x="298450" y="82042"/>
                </a:lnTo>
                <a:lnTo>
                  <a:pt x="299974" y="83566"/>
                </a:lnTo>
                <a:lnTo>
                  <a:pt x="300989" y="85471"/>
                </a:lnTo>
                <a:lnTo>
                  <a:pt x="301625" y="87757"/>
                </a:lnTo>
                <a:lnTo>
                  <a:pt x="301625" y="460883"/>
                </a:lnTo>
                <a:lnTo>
                  <a:pt x="294258" y="468249"/>
                </a:lnTo>
                <a:lnTo>
                  <a:pt x="338327" y="468249"/>
                </a:lnTo>
                <a:lnTo>
                  <a:pt x="338327" y="80391"/>
                </a:lnTo>
                <a:close/>
              </a:path>
              <a:path w="338455" h="548639">
                <a:moveTo>
                  <a:pt x="335751" y="29337"/>
                </a:moveTo>
                <a:lnTo>
                  <a:pt x="198755" y="29337"/>
                </a:lnTo>
                <a:lnTo>
                  <a:pt x="201675" y="29591"/>
                </a:lnTo>
                <a:lnTo>
                  <a:pt x="204215" y="30734"/>
                </a:lnTo>
                <a:lnTo>
                  <a:pt x="206501" y="32385"/>
                </a:lnTo>
                <a:lnTo>
                  <a:pt x="208280" y="34544"/>
                </a:lnTo>
                <a:lnTo>
                  <a:pt x="209295" y="37084"/>
                </a:lnTo>
                <a:lnTo>
                  <a:pt x="209550" y="40005"/>
                </a:lnTo>
                <a:lnTo>
                  <a:pt x="209550" y="40386"/>
                </a:lnTo>
                <a:lnTo>
                  <a:pt x="198755" y="51181"/>
                </a:lnTo>
                <a:lnTo>
                  <a:pt x="338327" y="51181"/>
                </a:lnTo>
                <a:lnTo>
                  <a:pt x="338287" y="43307"/>
                </a:lnTo>
                <a:lnTo>
                  <a:pt x="337819" y="37465"/>
                </a:lnTo>
                <a:lnTo>
                  <a:pt x="336423" y="31115"/>
                </a:lnTo>
                <a:lnTo>
                  <a:pt x="335751" y="29337"/>
                </a:lnTo>
                <a:close/>
              </a:path>
            </a:pathLst>
          </a:custGeom>
          <a:solidFill>
            <a:srgbClr val="3C85C5"/>
          </a:solidFill>
        </p:spPr>
        <p:txBody>
          <a:bodyPr wrap="square" lIns="0" tIns="0" rIns="0" bIns="0" rtlCol="0"/>
          <a:lstStyle/>
          <a:p>
            <a:endParaRPr dirty="0"/>
          </a:p>
        </p:txBody>
      </p:sp>
      <p:sp>
        <p:nvSpPr>
          <p:cNvPr id="105" name="object 10"/>
          <p:cNvSpPr/>
          <p:nvPr/>
        </p:nvSpPr>
        <p:spPr>
          <a:xfrm>
            <a:off x="1815083" y="2842247"/>
            <a:ext cx="790206" cy="788682"/>
          </a:xfrm>
          <a:prstGeom prst="rect">
            <a:avLst/>
          </a:prstGeom>
          <a:blipFill>
            <a:blip r:embed="rId4" cstate="print"/>
            <a:stretch>
              <a:fillRect/>
            </a:stretch>
          </a:blipFill>
        </p:spPr>
        <p:txBody>
          <a:bodyPr wrap="square" lIns="0" tIns="0" rIns="0" bIns="0" rtlCol="0"/>
          <a:lstStyle/>
          <a:p>
            <a:endParaRPr dirty="0"/>
          </a:p>
        </p:txBody>
      </p:sp>
      <p:sp>
        <p:nvSpPr>
          <p:cNvPr id="106" name="object 11"/>
          <p:cNvSpPr/>
          <p:nvPr/>
        </p:nvSpPr>
        <p:spPr>
          <a:xfrm>
            <a:off x="2057400" y="2959607"/>
            <a:ext cx="307975" cy="500380"/>
          </a:xfrm>
          <a:custGeom>
            <a:avLst/>
            <a:gdLst/>
            <a:ahLst/>
            <a:cxnLst/>
            <a:rect l="l" t="t" r="r" b="b"/>
            <a:pathLst>
              <a:path w="307975" h="500379">
                <a:moveTo>
                  <a:pt x="267843" y="0"/>
                </a:moveTo>
                <a:lnTo>
                  <a:pt x="40005" y="0"/>
                </a:lnTo>
                <a:lnTo>
                  <a:pt x="34162" y="380"/>
                </a:lnTo>
                <a:lnTo>
                  <a:pt x="3682" y="23240"/>
                </a:lnTo>
                <a:lnTo>
                  <a:pt x="0" y="459866"/>
                </a:lnTo>
                <a:lnTo>
                  <a:pt x="381" y="465836"/>
                </a:lnTo>
                <a:lnTo>
                  <a:pt x="28575" y="498220"/>
                </a:lnTo>
                <a:lnTo>
                  <a:pt x="40005" y="499871"/>
                </a:lnTo>
                <a:lnTo>
                  <a:pt x="267843" y="499871"/>
                </a:lnTo>
                <a:lnTo>
                  <a:pt x="298986" y="484886"/>
                </a:lnTo>
                <a:lnTo>
                  <a:pt x="153797" y="484886"/>
                </a:lnTo>
                <a:lnTo>
                  <a:pt x="149479" y="484504"/>
                </a:lnTo>
                <a:lnTo>
                  <a:pt x="132080" y="463168"/>
                </a:lnTo>
                <a:lnTo>
                  <a:pt x="132587" y="458977"/>
                </a:lnTo>
                <a:lnTo>
                  <a:pt x="153797" y="441578"/>
                </a:lnTo>
                <a:lnTo>
                  <a:pt x="307848" y="441578"/>
                </a:lnTo>
                <a:lnTo>
                  <a:pt x="307848" y="426592"/>
                </a:lnTo>
                <a:lnTo>
                  <a:pt x="40005" y="426592"/>
                </a:lnTo>
                <a:lnTo>
                  <a:pt x="38100" y="426212"/>
                </a:lnTo>
                <a:lnTo>
                  <a:pt x="36194" y="425322"/>
                </a:lnTo>
                <a:lnTo>
                  <a:pt x="34543" y="423799"/>
                </a:lnTo>
                <a:lnTo>
                  <a:pt x="33781" y="422020"/>
                </a:lnTo>
                <a:lnTo>
                  <a:pt x="33400" y="419988"/>
                </a:lnTo>
                <a:lnTo>
                  <a:pt x="33400" y="79882"/>
                </a:lnTo>
                <a:lnTo>
                  <a:pt x="40005" y="73278"/>
                </a:lnTo>
                <a:lnTo>
                  <a:pt x="307848" y="73278"/>
                </a:lnTo>
                <a:lnTo>
                  <a:pt x="307848" y="46608"/>
                </a:lnTo>
                <a:lnTo>
                  <a:pt x="127000" y="46608"/>
                </a:lnTo>
                <a:lnTo>
                  <a:pt x="124332" y="46354"/>
                </a:lnTo>
                <a:lnTo>
                  <a:pt x="117093" y="36829"/>
                </a:lnTo>
                <a:lnTo>
                  <a:pt x="117093" y="36449"/>
                </a:lnTo>
                <a:lnTo>
                  <a:pt x="127000" y="26669"/>
                </a:lnTo>
                <a:lnTo>
                  <a:pt x="305450" y="26669"/>
                </a:lnTo>
                <a:lnTo>
                  <a:pt x="304164" y="23240"/>
                </a:lnTo>
                <a:lnTo>
                  <a:pt x="273685" y="380"/>
                </a:lnTo>
                <a:lnTo>
                  <a:pt x="267843" y="0"/>
                </a:lnTo>
                <a:close/>
              </a:path>
              <a:path w="307975" h="500379">
                <a:moveTo>
                  <a:pt x="307848" y="441578"/>
                </a:moveTo>
                <a:lnTo>
                  <a:pt x="153797" y="441578"/>
                </a:lnTo>
                <a:lnTo>
                  <a:pt x="158369" y="442087"/>
                </a:lnTo>
                <a:lnTo>
                  <a:pt x="162306" y="443229"/>
                </a:lnTo>
                <a:lnTo>
                  <a:pt x="175641" y="463168"/>
                </a:lnTo>
                <a:lnTo>
                  <a:pt x="175260" y="467487"/>
                </a:lnTo>
                <a:lnTo>
                  <a:pt x="153797" y="484886"/>
                </a:lnTo>
                <a:lnTo>
                  <a:pt x="298986" y="484886"/>
                </a:lnTo>
                <a:lnTo>
                  <a:pt x="307848" y="459866"/>
                </a:lnTo>
                <a:lnTo>
                  <a:pt x="307848" y="441578"/>
                </a:lnTo>
                <a:close/>
              </a:path>
              <a:path w="307975" h="500379">
                <a:moveTo>
                  <a:pt x="307848" y="73278"/>
                </a:moveTo>
                <a:lnTo>
                  <a:pt x="267843" y="73278"/>
                </a:lnTo>
                <a:lnTo>
                  <a:pt x="269875" y="73787"/>
                </a:lnTo>
                <a:lnTo>
                  <a:pt x="271652" y="74802"/>
                </a:lnTo>
                <a:lnTo>
                  <a:pt x="272923" y="76072"/>
                </a:lnTo>
                <a:lnTo>
                  <a:pt x="273938" y="77850"/>
                </a:lnTo>
                <a:lnTo>
                  <a:pt x="274447" y="79882"/>
                </a:lnTo>
                <a:lnTo>
                  <a:pt x="274447" y="419988"/>
                </a:lnTo>
                <a:lnTo>
                  <a:pt x="267843" y="426592"/>
                </a:lnTo>
                <a:lnTo>
                  <a:pt x="307848" y="426592"/>
                </a:lnTo>
                <a:lnTo>
                  <a:pt x="307848" y="73278"/>
                </a:lnTo>
                <a:close/>
              </a:path>
              <a:path w="307975" h="500379">
                <a:moveTo>
                  <a:pt x="305450" y="26669"/>
                </a:moveTo>
                <a:lnTo>
                  <a:pt x="180848" y="26669"/>
                </a:lnTo>
                <a:lnTo>
                  <a:pt x="183514" y="27050"/>
                </a:lnTo>
                <a:lnTo>
                  <a:pt x="185800" y="27939"/>
                </a:lnTo>
                <a:lnTo>
                  <a:pt x="187832" y="29463"/>
                </a:lnTo>
                <a:lnTo>
                  <a:pt x="189483" y="31495"/>
                </a:lnTo>
                <a:lnTo>
                  <a:pt x="190373" y="33781"/>
                </a:lnTo>
                <a:lnTo>
                  <a:pt x="190754" y="36449"/>
                </a:lnTo>
                <a:lnTo>
                  <a:pt x="190754" y="36829"/>
                </a:lnTo>
                <a:lnTo>
                  <a:pt x="180848" y="46608"/>
                </a:lnTo>
                <a:lnTo>
                  <a:pt x="307848" y="46608"/>
                </a:lnTo>
                <a:lnTo>
                  <a:pt x="307807" y="39369"/>
                </a:lnTo>
                <a:lnTo>
                  <a:pt x="307467" y="34036"/>
                </a:lnTo>
                <a:lnTo>
                  <a:pt x="306069" y="28320"/>
                </a:lnTo>
                <a:lnTo>
                  <a:pt x="305450" y="26669"/>
                </a:lnTo>
                <a:close/>
              </a:path>
            </a:pathLst>
          </a:custGeom>
          <a:solidFill>
            <a:srgbClr val="3C85C5"/>
          </a:solidFill>
        </p:spPr>
        <p:txBody>
          <a:bodyPr wrap="square" lIns="0" tIns="0" rIns="0" bIns="0" rtlCol="0"/>
          <a:lstStyle/>
          <a:p>
            <a:endParaRPr dirty="0"/>
          </a:p>
        </p:txBody>
      </p:sp>
      <p:sp>
        <p:nvSpPr>
          <p:cNvPr id="107" name="object 12"/>
          <p:cNvSpPr/>
          <p:nvPr/>
        </p:nvSpPr>
        <p:spPr>
          <a:xfrm>
            <a:off x="2340864" y="3480803"/>
            <a:ext cx="790206" cy="788682"/>
          </a:xfrm>
          <a:prstGeom prst="rect">
            <a:avLst/>
          </a:prstGeom>
          <a:blipFill>
            <a:blip r:embed="rId5" cstate="print"/>
            <a:stretch>
              <a:fillRect/>
            </a:stretch>
          </a:blipFill>
        </p:spPr>
        <p:txBody>
          <a:bodyPr wrap="square" lIns="0" tIns="0" rIns="0" bIns="0" rtlCol="0"/>
          <a:lstStyle/>
          <a:p>
            <a:endParaRPr dirty="0"/>
          </a:p>
        </p:txBody>
      </p:sp>
      <p:sp>
        <p:nvSpPr>
          <p:cNvPr id="108" name="object 13"/>
          <p:cNvSpPr/>
          <p:nvPr/>
        </p:nvSpPr>
        <p:spPr>
          <a:xfrm>
            <a:off x="2601467" y="3627120"/>
            <a:ext cx="271780" cy="440690"/>
          </a:xfrm>
          <a:custGeom>
            <a:avLst/>
            <a:gdLst/>
            <a:ahLst/>
            <a:cxnLst/>
            <a:rect l="l" t="t" r="r" b="b"/>
            <a:pathLst>
              <a:path w="271780" h="440689">
                <a:moveTo>
                  <a:pt x="235965" y="0"/>
                </a:moveTo>
                <a:lnTo>
                  <a:pt x="35306" y="0"/>
                </a:lnTo>
                <a:lnTo>
                  <a:pt x="30099" y="380"/>
                </a:lnTo>
                <a:lnTo>
                  <a:pt x="381" y="30098"/>
                </a:lnTo>
                <a:lnTo>
                  <a:pt x="0" y="405256"/>
                </a:lnTo>
                <a:lnTo>
                  <a:pt x="381" y="410336"/>
                </a:lnTo>
                <a:lnTo>
                  <a:pt x="30099" y="440054"/>
                </a:lnTo>
                <a:lnTo>
                  <a:pt x="35306" y="440435"/>
                </a:lnTo>
                <a:lnTo>
                  <a:pt x="235965" y="440435"/>
                </a:lnTo>
                <a:lnTo>
                  <a:pt x="263389" y="427227"/>
                </a:lnTo>
                <a:lnTo>
                  <a:pt x="135508" y="427227"/>
                </a:lnTo>
                <a:lnTo>
                  <a:pt x="131699" y="426846"/>
                </a:lnTo>
                <a:lnTo>
                  <a:pt x="116458" y="408050"/>
                </a:lnTo>
                <a:lnTo>
                  <a:pt x="116839" y="404367"/>
                </a:lnTo>
                <a:lnTo>
                  <a:pt x="135508" y="389127"/>
                </a:lnTo>
                <a:lnTo>
                  <a:pt x="271271" y="389127"/>
                </a:lnTo>
                <a:lnTo>
                  <a:pt x="271271" y="375919"/>
                </a:lnTo>
                <a:lnTo>
                  <a:pt x="35306" y="375919"/>
                </a:lnTo>
                <a:lnTo>
                  <a:pt x="33655" y="375538"/>
                </a:lnTo>
                <a:lnTo>
                  <a:pt x="31876" y="374649"/>
                </a:lnTo>
                <a:lnTo>
                  <a:pt x="30480" y="373379"/>
                </a:lnTo>
                <a:lnTo>
                  <a:pt x="29718" y="371855"/>
                </a:lnTo>
                <a:lnTo>
                  <a:pt x="29463" y="369950"/>
                </a:lnTo>
                <a:lnTo>
                  <a:pt x="29463" y="70357"/>
                </a:lnTo>
                <a:lnTo>
                  <a:pt x="35306" y="64515"/>
                </a:lnTo>
                <a:lnTo>
                  <a:pt x="271271" y="64515"/>
                </a:lnTo>
                <a:lnTo>
                  <a:pt x="271271" y="41147"/>
                </a:lnTo>
                <a:lnTo>
                  <a:pt x="111887" y="41147"/>
                </a:lnTo>
                <a:lnTo>
                  <a:pt x="109600" y="40893"/>
                </a:lnTo>
                <a:lnTo>
                  <a:pt x="103250" y="32384"/>
                </a:lnTo>
                <a:lnTo>
                  <a:pt x="103250" y="32130"/>
                </a:lnTo>
                <a:lnTo>
                  <a:pt x="111887" y="23494"/>
                </a:lnTo>
                <a:lnTo>
                  <a:pt x="269155" y="23494"/>
                </a:lnTo>
                <a:lnTo>
                  <a:pt x="267969" y="20446"/>
                </a:lnTo>
                <a:lnTo>
                  <a:pt x="241173" y="380"/>
                </a:lnTo>
                <a:lnTo>
                  <a:pt x="235965" y="0"/>
                </a:lnTo>
                <a:close/>
              </a:path>
              <a:path w="271780" h="440689">
                <a:moveTo>
                  <a:pt x="271271" y="389127"/>
                </a:moveTo>
                <a:lnTo>
                  <a:pt x="135508" y="389127"/>
                </a:lnTo>
                <a:lnTo>
                  <a:pt x="139573" y="389508"/>
                </a:lnTo>
                <a:lnTo>
                  <a:pt x="143129" y="390524"/>
                </a:lnTo>
                <a:lnTo>
                  <a:pt x="154686" y="408050"/>
                </a:lnTo>
                <a:lnTo>
                  <a:pt x="154431" y="411987"/>
                </a:lnTo>
                <a:lnTo>
                  <a:pt x="135508" y="427227"/>
                </a:lnTo>
                <a:lnTo>
                  <a:pt x="263389" y="427227"/>
                </a:lnTo>
                <a:lnTo>
                  <a:pt x="271271" y="405256"/>
                </a:lnTo>
                <a:lnTo>
                  <a:pt x="271271" y="389127"/>
                </a:lnTo>
                <a:close/>
              </a:path>
              <a:path w="271780" h="440689">
                <a:moveTo>
                  <a:pt x="271271" y="64515"/>
                </a:moveTo>
                <a:lnTo>
                  <a:pt x="235965" y="64515"/>
                </a:lnTo>
                <a:lnTo>
                  <a:pt x="237744" y="65023"/>
                </a:lnTo>
                <a:lnTo>
                  <a:pt x="239394" y="65912"/>
                </a:lnTo>
                <a:lnTo>
                  <a:pt x="240537" y="67055"/>
                </a:lnTo>
                <a:lnTo>
                  <a:pt x="241426" y="68579"/>
                </a:lnTo>
                <a:lnTo>
                  <a:pt x="241807" y="70357"/>
                </a:lnTo>
                <a:lnTo>
                  <a:pt x="241807" y="369950"/>
                </a:lnTo>
                <a:lnTo>
                  <a:pt x="235965" y="375919"/>
                </a:lnTo>
                <a:lnTo>
                  <a:pt x="271271" y="375919"/>
                </a:lnTo>
                <a:lnTo>
                  <a:pt x="271271" y="64515"/>
                </a:lnTo>
                <a:close/>
              </a:path>
              <a:path w="271780" h="440689">
                <a:moveTo>
                  <a:pt x="269155" y="23494"/>
                </a:moveTo>
                <a:lnTo>
                  <a:pt x="159384" y="23494"/>
                </a:lnTo>
                <a:lnTo>
                  <a:pt x="161670" y="23748"/>
                </a:lnTo>
                <a:lnTo>
                  <a:pt x="163702" y="24637"/>
                </a:lnTo>
                <a:lnTo>
                  <a:pt x="165481" y="25907"/>
                </a:lnTo>
                <a:lnTo>
                  <a:pt x="167005" y="27812"/>
                </a:lnTo>
                <a:lnTo>
                  <a:pt x="167767" y="29844"/>
                </a:lnTo>
                <a:lnTo>
                  <a:pt x="168020" y="32130"/>
                </a:lnTo>
                <a:lnTo>
                  <a:pt x="168020" y="32384"/>
                </a:lnTo>
                <a:lnTo>
                  <a:pt x="159384" y="41147"/>
                </a:lnTo>
                <a:lnTo>
                  <a:pt x="271271" y="41147"/>
                </a:lnTo>
                <a:lnTo>
                  <a:pt x="271233" y="34670"/>
                </a:lnTo>
                <a:lnTo>
                  <a:pt x="270890" y="30098"/>
                </a:lnTo>
                <a:lnTo>
                  <a:pt x="269748" y="25018"/>
                </a:lnTo>
                <a:lnTo>
                  <a:pt x="269155" y="23494"/>
                </a:lnTo>
                <a:close/>
              </a:path>
            </a:pathLst>
          </a:custGeom>
          <a:solidFill>
            <a:srgbClr val="3C85C5"/>
          </a:solidFill>
        </p:spPr>
        <p:txBody>
          <a:bodyPr wrap="square" lIns="0" tIns="0" rIns="0" bIns="0" rtlCol="0"/>
          <a:lstStyle/>
          <a:p>
            <a:endParaRPr dirty="0"/>
          </a:p>
        </p:txBody>
      </p:sp>
      <p:sp>
        <p:nvSpPr>
          <p:cNvPr id="109" name="object 14"/>
          <p:cNvSpPr/>
          <p:nvPr/>
        </p:nvSpPr>
        <p:spPr>
          <a:xfrm>
            <a:off x="2866644" y="4119371"/>
            <a:ext cx="790206" cy="788669"/>
          </a:xfrm>
          <a:prstGeom prst="rect">
            <a:avLst/>
          </a:prstGeom>
          <a:blipFill>
            <a:blip r:embed="rId6" cstate="print"/>
            <a:stretch>
              <a:fillRect/>
            </a:stretch>
          </a:blipFill>
        </p:spPr>
        <p:txBody>
          <a:bodyPr wrap="square" lIns="0" tIns="0" rIns="0" bIns="0" rtlCol="0"/>
          <a:lstStyle/>
          <a:p>
            <a:endParaRPr dirty="0"/>
          </a:p>
        </p:txBody>
      </p:sp>
      <p:sp>
        <p:nvSpPr>
          <p:cNvPr id="110" name="object 15"/>
          <p:cNvSpPr/>
          <p:nvPr/>
        </p:nvSpPr>
        <p:spPr>
          <a:xfrm>
            <a:off x="3127248" y="4265676"/>
            <a:ext cx="271780" cy="440690"/>
          </a:xfrm>
          <a:custGeom>
            <a:avLst/>
            <a:gdLst/>
            <a:ahLst/>
            <a:cxnLst/>
            <a:rect l="l" t="t" r="r" b="b"/>
            <a:pathLst>
              <a:path w="271779" h="440689">
                <a:moveTo>
                  <a:pt x="235965" y="0"/>
                </a:moveTo>
                <a:lnTo>
                  <a:pt x="35306" y="0"/>
                </a:lnTo>
                <a:lnTo>
                  <a:pt x="30099" y="381"/>
                </a:lnTo>
                <a:lnTo>
                  <a:pt x="381" y="30099"/>
                </a:lnTo>
                <a:lnTo>
                  <a:pt x="0" y="405256"/>
                </a:lnTo>
                <a:lnTo>
                  <a:pt x="381" y="410337"/>
                </a:lnTo>
                <a:lnTo>
                  <a:pt x="30099" y="440055"/>
                </a:lnTo>
                <a:lnTo>
                  <a:pt x="35306" y="440436"/>
                </a:lnTo>
                <a:lnTo>
                  <a:pt x="235965" y="440436"/>
                </a:lnTo>
                <a:lnTo>
                  <a:pt x="263389" y="427228"/>
                </a:lnTo>
                <a:lnTo>
                  <a:pt x="135509" y="427228"/>
                </a:lnTo>
                <a:lnTo>
                  <a:pt x="131699" y="426847"/>
                </a:lnTo>
                <a:lnTo>
                  <a:pt x="116458" y="408050"/>
                </a:lnTo>
                <a:lnTo>
                  <a:pt x="116839" y="404368"/>
                </a:lnTo>
                <a:lnTo>
                  <a:pt x="135509" y="389128"/>
                </a:lnTo>
                <a:lnTo>
                  <a:pt x="271272" y="389128"/>
                </a:lnTo>
                <a:lnTo>
                  <a:pt x="271272" y="375919"/>
                </a:lnTo>
                <a:lnTo>
                  <a:pt x="35306" y="375919"/>
                </a:lnTo>
                <a:lnTo>
                  <a:pt x="33654" y="375538"/>
                </a:lnTo>
                <a:lnTo>
                  <a:pt x="31876" y="374650"/>
                </a:lnTo>
                <a:lnTo>
                  <a:pt x="30479" y="373380"/>
                </a:lnTo>
                <a:lnTo>
                  <a:pt x="29718" y="371856"/>
                </a:lnTo>
                <a:lnTo>
                  <a:pt x="29463" y="369950"/>
                </a:lnTo>
                <a:lnTo>
                  <a:pt x="29463" y="70357"/>
                </a:lnTo>
                <a:lnTo>
                  <a:pt x="35306" y="64516"/>
                </a:lnTo>
                <a:lnTo>
                  <a:pt x="271272" y="64516"/>
                </a:lnTo>
                <a:lnTo>
                  <a:pt x="271272" y="41148"/>
                </a:lnTo>
                <a:lnTo>
                  <a:pt x="111887" y="41148"/>
                </a:lnTo>
                <a:lnTo>
                  <a:pt x="109600" y="40893"/>
                </a:lnTo>
                <a:lnTo>
                  <a:pt x="103250" y="32385"/>
                </a:lnTo>
                <a:lnTo>
                  <a:pt x="103250" y="32131"/>
                </a:lnTo>
                <a:lnTo>
                  <a:pt x="111887" y="23494"/>
                </a:lnTo>
                <a:lnTo>
                  <a:pt x="269155" y="23494"/>
                </a:lnTo>
                <a:lnTo>
                  <a:pt x="267969" y="20447"/>
                </a:lnTo>
                <a:lnTo>
                  <a:pt x="241173" y="381"/>
                </a:lnTo>
                <a:lnTo>
                  <a:pt x="235965" y="0"/>
                </a:lnTo>
                <a:close/>
              </a:path>
              <a:path w="271779" h="440689">
                <a:moveTo>
                  <a:pt x="271272" y="389128"/>
                </a:moveTo>
                <a:lnTo>
                  <a:pt x="135509" y="389128"/>
                </a:lnTo>
                <a:lnTo>
                  <a:pt x="139573" y="389509"/>
                </a:lnTo>
                <a:lnTo>
                  <a:pt x="143128" y="390525"/>
                </a:lnTo>
                <a:lnTo>
                  <a:pt x="154686" y="408050"/>
                </a:lnTo>
                <a:lnTo>
                  <a:pt x="154431" y="411988"/>
                </a:lnTo>
                <a:lnTo>
                  <a:pt x="135509" y="427228"/>
                </a:lnTo>
                <a:lnTo>
                  <a:pt x="263389" y="427228"/>
                </a:lnTo>
                <a:lnTo>
                  <a:pt x="271272" y="405256"/>
                </a:lnTo>
                <a:lnTo>
                  <a:pt x="271272" y="389128"/>
                </a:lnTo>
                <a:close/>
              </a:path>
              <a:path w="271779" h="440689">
                <a:moveTo>
                  <a:pt x="271272" y="64516"/>
                </a:moveTo>
                <a:lnTo>
                  <a:pt x="235965" y="64516"/>
                </a:lnTo>
                <a:lnTo>
                  <a:pt x="237743" y="65024"/>
                </a:lnTo>
                <a:lnTo>
                  <a:pt x="239394" y="65912"/>
                </a:lnTo>
                <a:lnTo>
                  <a:pt x="240537" y="67056"/>
                </a:lnTo>
                <a:lnTo>
                  <a:pt x="241426" y="68580"/>
                </a:lnTo>
                <a:lnTo>
                  <a:pt x="241807" y="70357"/>
                </a:lnTo>
                <a:lnTo>
                  <a:pt x="241807" y="369950"/>
                </a:lnTo>
                <a:lnTo>
                  <a:pt x="235965" y="375919"/>
                </a:lnTo>
                <a:lnTo>
                  <a:pt x="271272" y="375919"/>
                </a:lnTo>
                <a:lnTo>
                  <a:pt x="271272" y="64516"/>
                </a:lnTo>
                <a:close/>
              </a:path>
              <a:path w="271779" h="440689">
                <a:moveTo>
                  <a:pt x="269155" y="23494"/>
                </a:moveTo>
                <a:lnTo>
                  <a:pt x="159385" y="23494"/>
                </a:lnTo>
                <a:lnTo>
                  <a:pt x="161671" y="23749"/>
                </a:lnTo>
                <a:lnTo>
                  <a:pt x="163702" y="24637"/>
                </a:lnTo>
                <a:lnTo>
                  <a:pt x="165480" y="25907"/>
                </a:lnTo>
                <a:lnTo>
                  <a:pt x="167004" y="27812"/>
                </a:lnTo>
                <a:lnTo>
                  <a:pt x="167766" y="29844"/>
                </a:lnTo>
                <a:lnTo>
                  <a:pt x="168021" y="32131"/>
                </a:lnTo>
                <a:lnTo>
                  <a:pt x="168021" y="32385"/>
                </a:lnTo>
                <a:lnTo>
                  <a:pt x="159385" y="41148"/>
                </a:lnTo>
                <a:lnTo>
                  <a:pt x="271272" y="41148"/>
                </a:lnTo>
                <a:lnTo>
                  <a:pt x="271233" y="34671"/>
                </a:lnTo>
                <a:lnTo>
                  <a:pt x="270890" y="30099"/>
                </a:lnTo>
                <a:lnTo>
                  <a:pt x="269748" y="25018"/>
                </a:lnTo>
                <a:lnTo>
                  <a:pt x="269155" y="23494"/>
                </a:lnTo>
                <a:close/>
              </a:path>
            </a:pathLst>
          </a:custGeom>
          <a:solidFill>
            <a:srgbClr val="3C85C5"/>
          </a:solidFill>
        </p:spPr>
        <p:txBody>
          <a:bodyPr wrap="square" lIns="0" tIns="0" rIns="0" bIns="0" rtlCol="0"/>
          <a:lstStyle/>
          <a:p>
            <a:endParaRPr dirty="0"/>
          </a:p>
        </p:txBody>
      </p:sp>
      <p:sp>
        <p:nvSpPr>
          <p:cNvPr id="111" name="object 16"/>
          <p:cNvSpPr/>
          <p:nvPr/>
        </p:nvSpPr>
        <p:spPr>
          <a:xfrm>
            <a:off x="3429000" y="4757915"/>
            <a:ext cx="790206" cy="788682"/>
          </a:xfrm>
          <a:prstGeom prst="rect">
            <a:avLst/>
          </a:prstGeom>
          <a:blipFill>
            <a:blip r:embed="rId7" cstate="print"/>
            <a:stretch>
              <a:fillRect/>
            </a:stretch>
          </a:blipFill>
        </p:spPr>
        <p:txBody>
          <a:bodyPr wrap="square" lIns="0" tIns="0" rIns="0" bIns="0" rtlCol="0"/>
          <a:lstStyle/>
          <a:p>
            <a:endParaRPr dirty="0"/>
          </a:p>
        </p:txBody>
      </p:sp>
      <p:sp>
        <p:nvSpPr>
          <p:cNvPr id="112" name="object 17"/>
          <p:cNvSpPr/>
          <p:nvPr/>
        </p:nvSpPr>
        <p:spPr>
          <a:xfrm>
            <a:off x="3689603" y="4904232"/>
            <a:ext cx="271780" cy="440690"/>
          </a:xfrm>
          <a:custGeom>
            <a:avLst/>
            <a:gdLst/>
            <a:ahLst/>
            <a:cxnLst/>
            <a:rect l="l" t="t" r="r" b="b"/>
            <a:pathLst>
              <a:path w="271779" h="440689">
                <a:moveTo>
                  <a:pt x="235966" y="0"/>
                </a:moveTo>
                <a:lnTo>
                  <a:pt x="35306" y="0"/>
                </a:lnTo>
                <a:lnTo>
                  <a:pt x="30099" y="381"/>
                </a:lnTo>
                <a:lnTo>
                  <a:pt x="381" y="30099"/>
                </a:lnTo>
                <a:lnTo>
                  <a:pt x="0" y="405257"/>
                </a:lnTo>
                <a:lnTo>
                  <a:pt x="381" y="410337"/>
                </a:lnTo>
                <a:lnTo>
                  <a:pt x="30099" y="440055"/>
                </a:lnTo>
                <a:lnTo>
                  <a:pt x="35306" y="440436"/>
                </a:lnTo>
                <a:lnTo>
                  <a:pt x="235966" y="440436"/>
                </a:lnTo>
                <a:lnTo>
                  <a:pt x="263389" y="427228"/>
                </a:lnTo>
                <a:lnTo>
                  <a:pt x="135509" y="427228"/>
                </a:lnTo>
                <a:lnTo>
                  <a:pt x="131699" y="426847"/>
                </a:lnTo>
                <a:lnTo>
                  <a:pt x="116459" y="408051"/>
                </a:lnTo>
                <a:lnTo>
                  <a:pt x="116840" y="404368"/>
                </a:lnTo>
                <a:lnTo>
                  <a:pt x="135509" y="389128"/>
                </a:lnTo>
                <a:lnTo>
                  <a:pt x="271272" y="389128"/>
                </a:lnTo>
                <a:lnTo>
                  <a:pt x="271272" y="375920"/>
                </a:lnTo>
                <a:lnTo>
                  <a:pt x="35306" y="375920"/>
                </a:lnTo>
                <a:lnTo>
                  <a:pt x="33655" y="375539"/>
                </a:lnTo>
                <a:lnTo>
                  <a:pt x="31876" y="374650"/>
                </a:lnTo>
                <a:lnTo>
                  <a:pt x="30480" y="373380"/>
                </a:lnTo>
                <a:lnTo>
                  <a:pt x="29718" y="371856"/>
                </a:lnTo>
                <a:lnTo>
                  <a:pt x="29463" y="369951"/>
                </a:lnTo>
                <a:lnTo>
                  <a:pt x="29463" y="70358"/>
                </a:lnTo>
                <a:lnTo>
                  <a:pt x="35306" y="64516"/>
                </a:lnTo>
                <a:lnTo>
                  <a:pt x="271272" y="64516"/>
                </a:lnTo>
                <a:lnTo>
                  <a:pt x="271272" y="41148"/>
                </a:lnTo>
                <a:lnTo>
                  <a:pt x="111887" y="41148"/>
                </a:lnTo>
                <a:lnTo>
                  <a:pt x="109600" y="40894"/>
                </a:lnTo>
                <a:lnTo>
                  <a:pt x="103250" y="32385"/>
                </a:lnTo>
                <a:lnTo>
                  <a:pt x="103250" y="32131"/>
                </a:lnTo>
                <a:lnTo>
                  <a:pt x="111887" y="23495"/>
                </a:lnTo>
                <a:lnTo>
                  <a:pt x="269155" y="23495"/>
                </a:lnTo>
                <a:lnTo>
                  <a:pt x="267970" y="20447"/>
                </a:lnTo>
                <a:lnTo>
                  <a:pt x="241173" y="381"/>
                </a:lnTo>
                <a:lnTo>
                  <a:pt x="235966" y="0"/>
                </a:lnTo>
                <a:close/>
              </a:path>
              <a:path w="271779" h="440689">
                <a:moveTo>
                  <a:pt x="271272" y="389128"/>
                </a:moveTo>
                <a:lnTo>
                  <a:pt x="135509" y="389128"/>
                </a:lnTo>
                <a:lnTo>
                  <a:pt x="139573" y="389509"/>
                </a:lnTo>
                <a:lnTo>
                  <a:pt x="143129" y="390525"/>
                </a:lnTo>
                <a:lnTo>
                  <a:pt x="154686" y="408051"/>
                </a:lnTo>
                <a:lnTo>
                  <a:pt x="154432" y="411988"/>
                </a:lnTo>
                <a:lnTo>
                  <a:pt x="135509" y="427228"/>
                </a:lnTo>
                <a:lnTo>
                  <a:pt x="263389" y="427228"/>
                </a:lnTo>
                <a:lnTo>
                  <a:pt x="271272" y="405257"/>
                </a:lnTo>
                <a:lnTo>
                  <a:pt x="271272" y="389128"/>
                </a:lnTo>
                <a:close/>
              </a:path>
              <a:path w="271779" h="440689">
                <a:moveTo>
                  <a:pt x="271272" y="64516"/>
                </a:moveTo>
                <a:lnTo>
                  <a:pt x="235966" y="64516"/>
                </a:lnTo>
                <a:lnTo>
                  <a:pt x="237744" y="65024"/>
                </a:lnTo>
                <a:lnTo>
                  <a:pt x="239395" y="65913"/>
                </a:lnTo>
                <a:lnTo>
                  <a:pt x="240537" y="67056"/>
                </a:lnTo>
                <a:lnTo>
                  <a:pt x="241426" y="68580"/>
                </a:lnTo>
                <a:lnTo>
                  <a:pt x="241808" y="70358"/>
                </a:lnTo>
                <a:lnTo>
                  <a:pt x="241808" y="369951"/>
                </a:lnTo>
                <a:lnTo>
                  <a:pt x="235966" y="375920"/>
                </a:lnTo>
                <a:lnTo>
                  <a:pt x="271272" y="375920"/>
                </a:lnTo>
                <a:lnTo>
                  <a:pt x="271272" y="64516"/>
                </a:lnTo>
                <a:close/>
              </a:path>
              <a:path w="271779" h="440689">
                <a:moveTo>
                  <a:pt x="269155" y="23495"/>
                </a:moveTo>
                <a:lnTo>
                  <a:pt x="159385" y="23495"/>
                </a:lnTo>
                <a:lnTo>
                  <a:pt x="161671" y="23749"/>
                </a:lnTo>
                <a:lnTo>
                  <a:pt x="163703" y="24638"/>
                </a:lnTo>
                <a:lnTo>
                  <a:pt x="165481" y="25908"/>
                </a:lnTo>
                <a:lnTo>
                  <a:pt x="167005" y="27813"/>
                </a:lnTo>
                <a:lnTo>
                  <a:pt x="167767" y="29845"/>
                </a:lnTo>
                <a:lnTo>
                  <a:pt x="168021" y="32131"/>
                </a:lnTo>
                <a:lnTo>
                  <a:pt x="168021" y="32385"/>
                </a:lnTo>
                <a:lnTo>
                  <a:pt x="159385" y="41148"/>
                </a:lnTo>
                <a:lnTo>
                  <a:pt x="271272" y="41148"/>
                </a:lnTo>
                <a:lnTo>
                  <a:pt x="271233" y="34671"/>
                </a:lnTo>
                <a:lnTo>
                  <a:pt x="270891" y="30099"/>
                </a:lnTo>
                <a:lnTo>
                  <a:pt x="269748" y="25019"/>
                </a:lnTo>
                <a:lnTo>
                  <a:pt x="269155" y="23495"/>
                </a:lnTo>
                <a:close/>
              </a:path>
            </a:pathLst>
          </a:custGeom>
          <a:solidFill>
            <a:srgbClr val="3C85C5"/>
          </a:solidFill>
        </p:spPr>
        <p:txBody>
          <a:bodyPr wrap="square" lIns="0" tIns="0" rIns="0" bIns="0" rtlCol="0"/>
          <a:lstStyle/>
          <a:p>
            <a:endParaRPr dirty="0"/>
          </a:p>
        </p:txBody>
      </p:sp>
      <p:sp>
        <p:nvSpPr>
          <p:cNvPr id="113" name="object 18"/>
          <p:cNvSpPr/>
          <p:nvPr/>
        </p:nvSpPr>
        <p:spPr>
          <a:xfrm>
            <a:off x="3973067" y="5394959"/>
            <a:ext cx="791717" cy="788670"/>
          </a:xfrm>
          <a:prstGeom prst="rect">
            <a:avLst/>
          </a:prstGeom>
          <a:blipFill>
            <a:blip r:embed="rId8" cstate="print"/>
            <a:stretch>
              <a:fillRect/>
            </a:stretch>
          </a:blipFill>
        </p:spPr>
        <p:txBody>
          <a:bodyPr wrap="square" lIns="0" tIns="0" rIns="0" bIns="0" rtlCol="0"/>
          <a:lstStyle/>
          <a:p>
            <a:endParaRPr dirty="0"/>
          </a:p>
        </p:txBody>
      </p:sp>
      <p:sp>
        <p:nvSpPr>
          <p:cNvPr id="114" name="object 19"/>
          <p:cNvSpPr/>
          <p:nvPr/>
        </p:nvSpPr>
        <p:spPr>
          <a:xfrm>
            <a:off x="4259579" y="5583935"/>
            <a:ext cx="220979" cy="358140"/>
          </a:xfrm>
          <a:custGeom>
            <a:avLst/>
            <a:gdLst/>
            <a:ahLst/>
            <a:cxnLst/>
            <a:rect l="l" t="t" r="r" b="b"/>
            <a:pathLst>
              <a:path w="220979" h="358139">
                <a:moveTo>
                  <a:pt x="192278" y="0"/>
                </a:moveTo>
                <a:lnTo>
                  <a:pt x="28702" y="0"/>
                </a:lnTo>
                <a:lnTo>
                  <a:pt x="24511" y="253"/>
                </a:lnTo>
                <a:lnTo>
                  <a:pt x="0" y="329501"/>
                </a:lnTo>
                <a:lnTo>
                  <a:pt x="254" y="333705"/>
                </a:lnTo>
                <a:lnTo>
                  <a:pt x="28702" y="358139"/>
                </a:lnTo>
                <a:lnTo>
                  <a:pt x="192278" y="358139"/>
                </a:lnTo>
                <a:lnTo>
                  <a:pt x="214616" y="347395"/>
                </a:lnTo>
                <a:lnTo>
                  <a:pt x="110362" y="347395"/>
                </a:lnTo>
                <a:lnTo>
                  <a:pt x="107315" y="347091"/>
                </a:lnTo>
                <a:lnTo>
                  <a:pt x="94869" y="331850"/>
                </a:lnTo>
                <a:lnTo>
                  <a:pt x="95123" y="328828"/>
                </a:lnTo>
                <a:lnTo>
                  <a:pt x="110362" y="316407"/>
                </a:lnTo>
                <a:lnTo>
                  <a:pt x="220980" y="316407"/>
                </a:lnTo>
                <a:lnTo>
                  <a:pt x="220980" y="305663"/>
                </a:lnTo>
                <a:lnTo>
                  <a:pt x="28702" y="305663"/>
                </a:lnTo>
                <a:lnTo>
                  <a:pt x="27432" y="305371"/>
                </a:lnTo>
                <a:lnTo>
                  <a:pt x="26035" y="304685"/>
                </a:lnTo>
                <a:lnTo>
                  <a:pt x="24892" y="303606"/>
                </a:lnTo>
                <a:lnTo>
                  <a:pt x="24257" y="302336"/>
                </a:lnTo>
                <a:lnTo>
                  <a:pt x="24003" y="300875"/>
                </a:lnTo>
                <a:lnTo>
                  <a:pt x="24003" y="57264"/>
                </a:lnTo>
                <a:lnTo>
                  <a:pt x="28702" y="52476"/>
                </a:lnTo>
                <a:lnTo>
                  <a:pt x="220980" y="52476"/>
                </a:lnTo>
                <a:lnTo>
                  <a:pt x="220980" y="33413"/>
                </a:lnTo>
                <a:lnTo>
                  <a:pt x="91186" y="33413"/>
                </a:lnTo>
                <a:lnTo>
                  <a:pt x="89281" y="33223"/>
                </a:lnTo>
                <a:lnTo>
                  <a:pt x="84074" y="26377"/>
                </a:lnTo>
                <a:lnTo>
                  <a:pt x="84074" y="26085"/>
                </a:lnTo>
                <a:lnTo>
                  <a:pt x="91186" y="19151"/>
                </a:lnTo>
                <a:lnTo>
                  <a:pt x="219269" y="19151"/>
                </a:lnTo>
                <a:lnTo>
                  <a:pt x="218312" y="16611"/>
                </a:lnTo>
                <a:lnTo>
                  <a:pt x="196469" y="253"/>
                </a:lnTo>
                <a:lnTo>
                  <a:pt x="192278" y="0"/>
                </a:lnTo>
                <a:close/>
              </a:path>
              <a:path w="220979" h="358139">
                <a:moveTo>
                  <a:pt x="220980" y="316407"/>
                </a:moveTo>
                <a:lnTo>
                  <a:pt x="110362" y="316407"/>
                </a:lnTo>
                <a:lnTo>
                  <a:pt x="113665" y="316712"/>
                </a:lnTo>
                <a:lnTo>
                  <a:pt x="116586" y="317588"/>
                </a:lnTo>
                <a:lnTo>
                  <a:pt x="125857" y="328828"/>
                </a:lnTo>
                <a:lnTo>
                  <a:pt x="125857" y="334975"/>
                </a:lnTo>
                <a:lnTo>
                  <a:pt x="110362" y="347395"/>
                </a:lnTo>
                <a:lnTo>
                  <a:pt x="214616" y="347395"/>
                </a:lnTo>
                <a:lnTo>
                  <a:pt x="220980" y="329501"/>
                </a:lnTo>
                <a:lnTo>
                  <a:pt x="220980" y="316407"/>
                </a:lnTo>
                <a:close/>
              </a:path>
              <a:path w="220979" h="358139">
                <a:moveTo>
                  <a:pt x="220980" y="52476"/>
                </a:moveTo>
                <a:lnTo>
                  <a:pt x="192278" y="52476"/>
                </a:lnTo>
                <a:lnTo>
                  <a:pt x="193675" y="52870"/>
                </a:lnTo>
                <a:lnTo>
                  <a:pt x="194945" y="53543"/>
                </a:lnTo>
                <a:lnTo>
                  <a:pt x="195961" y="54521"/>
                </a:lnTo>
                <a:lnTo>
                  <a:pt x="196596" y="55791"/>
                </a:lnTo>
                <a:lnTo>
                  <a:pt x="196977" y="57264"/>
                </a:lnTo>
                <a:lnTo>
                  <a:pt x="196977" y="300875"/>
                </a:lnTo>
                <a:lnTo>
                  <a:pt x="192278" y="305663"/>
                </a:lnTo>
                <a:lnTo>
                  <a:pt x="220980" y="305663"/>
                </a:lnTo>
                <a:lnTo>
                  <a:pt x="220980" y="52476"/>
                </a:lnTo>
                <a:close/>
              </a:path>
              <a:path w="220979" h="358139">
                <a:moveTo>
                  <a:pt x="219269" y="19151"/>
                </a:moveTo>
                <a:lnTo>
                  <a:pt x="129794" y="19151"/>
                </a:lnTo>
                <a:lnTo>
                  <a:pt x="131699" y="19342"/>
                </a:lnTo>
                <a:lnTo>
                  <a:pt x="133350" y="20027"/>
                </a:lnTo>
                <a:lnTo>
                  <a:pt x="134874" y="21107"/>
                </a:lnTo>
                <a:lnTo>
                  <a:pt x="136017" y="22567"/>
                </a:lnTo>
                <a:lnTo>
                  <a:pt x="136652" y="24231"/>
                </a:lnTo>
                <a:lnTo>
                  <a:pt x="136906" y="26085"/>
                </a:lnTo>
                <a:lnTo>
                  <a:pt x="136906" y="26377"/>
                </a:lnTo>
                <a:lnTo>
                  <a:pt x="129794" y="33413"/>
                </a:lnTo>
                <a:lnTo>
                  <a:pt x="220980" y="33413"/>
                </a:lnTo>
                <a:lnTo>
                  <a:pt x="220956" y="28244"/>
                </a:lnTo>
                <a:lnTo>
                  <a:pt x="220725" y="24434"/>
                </a:lnTo>
                <a:lnTo>
                  <a:pt x="219710" y="20319"/>
                </a:lnTo>
                <a:lnTo>
                  <a:pt x="219269" y="19151"/>
                </a:lnTo>
                <a:close/>
              </a:path>
            </a:pathLst>
          </a:custGeom>
          <a:solidFill>
            <a:srgbClr val="3C85C5"/>
          </a:solidFill>
        </p:spPr>
        <p:txBody>
          <a:bodyPr wrap="square" lIns="0" tIns="0" rIns="0" bIns="0" rtlCol="0"/>
          <a:lstStyle/>
          <a:p>
            <a:endParaRPr dirty="0"/>
          </a:p>
        </p:txBody>
      </p:sp>
      <p:sp>
        <p:nvSpPr>
          <p:cNvPr id="115" name="object 21"/>
          <p:cNvSpPr txBox="1"/>
          <p:nvPr/>
        </p:nvSpPr>
        <p:spPr>
          <a:xfrm>
            <a:off x="1825498" y="1795526"/>
            <a:ext cx="916305" cy="289560"/>
          </a:xfrm>
          <a:prstGeom prst="rect">
            <a:avLst/>
          </a:prstGeom>
        </p:spPr>
        <p:txBody>
          <a:bodyPr vert="horz" wrap="square" lIns="0" tIns="0" rIns="0" bIns="0" rtlCol="0">
            <a:spAutoFit/>
          </a:bodyPr>
          <a:lstStyle/>
          <a:p>
            <a:pPr marL="12700">
              <a:lnSpc>
                <a:spcPct val="100000"/>
              </a:lnSpc>
            </a:pPr>
            <a:r>
              <a:rPr sz="1800" spc="-5" dirty="0">
                <a:solidFill>
                  <a:srgbClr val="585858"/>
                </a:solidFill>
                <a:latin typeface="Impact"/>
                <a:cs typeface="Impact"/>
              </a:rPr>
              <a:t>50</a:t>
            </a:r>
            <a:r>
              <a:rPr sz="1800" spc="-80" dirty="0">
                <a:solidFill>
                  <a:srgbClr val="585858"/>
                </a:solidFill>
                <a:latin typeface="Impact"/>
                <a:cs typeface="Impact"/>
              </a:rPr>
              <a:t> </a:t>
            </a:r>
            <a:r>
              <a:rPr sz="1800" spc="-15" dirty="0">
                <a:solidFill>
                  <a:srgbClr val="585858"/>
                </a:solidFill>
                <a:latin typeface="Impact"/>
                <a:cs typeface="Impact"/>
              </a:rPr>
              <a:t>Billion</a:t>
            </a:r>
            <a:endParaRPr sz="1800" dirty="0">
              <a:latin typeface="Impact"/>
              <a:cs typeface="Impact"/>
            </a:endParaRPr>
          </a:p>
        </p:txBody>
      </p:sp>
      <p:sp>
        <p:nvSpPr>
          <p:cNvPr id="116" name="object 22"/>
          <p:cNvSpPr txBox="1"/>
          <p:nvPr/>
        </p:nvSpPr>
        <p:spPr>
          <a:xfrm>
            <a:off x="2330576" y="2468879"/>
            <a:ext cx="916305" cy="289560"/>
          </a:xfrm>
          <a:prstGeom prst="rect">
            <a:avLst/>
          </a:prstGeom>
        </p:spPr>
        <p:txBody>
          <a:bodyPr vert="horz" wrap="square" lIns="0" tIns="0" rIns="0" bIns="0" rtlCol="0">
            <a:spAutoFit/>
          </a:bodyPr>
          <a:lstStyle/>
          <a:p>
            <a:pPr marL="12700">
              <a:lnSpc>
                <a:spcPct val="100000"/>
              </a:lnSpc>
            </a:pPr>
            <a:r>
              <a:rPr sz="1800" spc="-5" dirty="0">
                <a:solidFill>
                  <a:srgbClr val="585858"/>
                </a:solidFill>
                <a:latin typeface="Impact"/>
                <a:cs typeface="Impact"/>
              </a:rPr>
              <a:t>50</a:t>
            </a:r>
            <a:r>
              <a:rPr sz="1800" spc="-80" dirty="0">
                <a:solidFill>
                  <a:srgbClr val="585858"/>
                </a:solidFill>
                <a:latin typeface="Impact"/>
                <a:cs typeface="Impact"/>
              </a:rPr>
              <a:t> </a:t>
            </a:r>
            <a:r>
              <a:rPr sz="1800" spc="-15" dirty="0">
                <a:solidFill>
                  <a:srgbClr val="585858"/>
                </a:solidFill>
                <a:latin typeface="Impact"/>
                <a:cs typeface="Impact"/>
              </a:rPr>
              <a:t>Billion</a:t>
            </a:r>
            <a:endParaRPr sz="1800" dirty="0">
              <a:latin typeface="Impact"/>
              <a:cs typeface="Impact"/>
            </a:endParaRPr>
          </a:p>
        </p:txBody>
      </p:sp>
      <p:sp>
        <p:nvSpPr>
          <p:cNvPr id="117" name="object 23"/>
          <p:cNvSpPr/>
          <p:nvPr/>
        </p:nvSpPr>
        <p:spPr>
          <a:xfrm>
            <a:off x="1896617" y="2100833"/>
            <a:ext cx="4045585" cy="0"/>
          </a:xfrm>
          <a:custGeom>
            <a:avLst/>
            <a:gdLst/>
            <a:ahLst/>
            <a:cxnLst/>
            <a:rect l="l" t="t" r="r" b="b"/>
            <a:pathLst>
              <a:path w="4045585">
                <a:moveTo>
                  <a:pt x="0" y="0"/>
                </a:moveTo>
                <a:lnTo>
                  <a:pt x="4045204" y="0"/>
                </a:lnTo>
              </a:path>
            </a:pathLst>
          </a:custGeom>
          <a:ln w="19812">
            <a:solidFill>
              <a:srgbClr val="404040"/>
            </a:solidFill>
            <a:prstDash val="sysDot"/>
          </a:ln>
        </p:spPr>
        <p:txBody>
          <a:bodyPr wrap="square" lIns="0" tIns="0" rIns="0" bIns="0" rtlCol="0"/>
          <a:lstStyle/>
          <a:p>
            <a:endParaRPr dirty="0"/>
          </a:p>
        </p:txBody>
      </p:sp>
      <p:sp>
        <p:nvSpPr>
          <p:cNvPr id="118" name="object 24"/>
          <p:cNvSpPr/>
          <p:nvPr/>
        </p:nvSpPr>
        <p:spPr>
          <a:xfrm>
            <a:off x="2244089" y="2771394"/>
            <a:ext cx="3698240" cy="0"/>
          </a:xfrm>
          <a:custGeom>
            <a:avLst/>
            <a:gdLst/>
            <a:ahLst/>
            <a:cxnLst/>
            <a:rect l="l" t="t" r="r" b="b"/>
            <a:pathLst>
              <a:path w="3698240">
                <a:moveTo>
                  <a:pt x="0" y="0"/>
                </a:moveTo>
                <a:lnTo>
                  <a:pt x="3697732" y="0"/>
                </a:lnTo>
              </a:path>
            </a:pathLst>
          </a:custGeom>
          <a:ln w="19812">
            <a:solidFill>
              <a:srgbClr val="404040"/>
            </a:solidFill>
            <a:prstDash val="sysDot"/>
          </a:ln>
        </p:spPr>
        <p:txBody>
          <a:bodyPr wrap="square" lIns="0" tIns="0" rIns="0" bIns="0" rtlCol="0"/>
          <a:lstStyle/>
          <a:p>
            <a:endParaRPr dirty="0"/>
          </a:p>
        </p:txBody>
      </p:sp>
      <p:sp>
        <p:nvSpPr>
          <p:cNvPr id="119" name="object 25"/>
          <p:cNvSpPr/>
          <p:nvPr/>
        </p:nvSpPr>
        <p:spPr>
          <a:xfrm>
            <a:off x="3307841" y="4054602"/>
            <a:ext cx="2633345" cy="0"/>
          </a:xfrm>
          <a:custGeom>
            <a:avLst/>
            <a:gdLst/>
            <a:ahLst/>
            <a:cxnLst/>
            <a:rect l="l" t="t" r="r" b="b"/>
            <a:pathLst>
              <a:path w="2633345">
                <a:moveTo>
                  <a:pt x="0" y="0"/>
                </a:moveTo>
                <a:lnTo>
                  <a:pt x="2633218" y="0"/>
                </a:lnTo>
              </a:path>
            </a:pathLst>
          </a:custGeom>
          <a:ln w="19812">
            <a:solidFill>
              <a:srgbClr val="404040"/>
            </a:solidFill>
            <a:prstDash val="sysDot"/>
          </a:ln>
        </p:spPr>
        <p:txBody>
          <a:bodyPr wrap="square" lIns="0" tIns="0" rIns="0" bIns="0" rtlCol="0"/>
          <a:lstStyle/>
          <a:p>
            <a:endParaRPr dirty="0"/>
          </a:p>
        </p:txBody>
      </p:sp>
      <p:sp>
        <p:nvSpPr>
          <p:cNvPr id="120" name="object 26"/>
          <p:cNvSpPr txBox="1"/>
          <p:nvPr/>
        </p:nvSpPr>
        <p:spPr>
          <a:xfrm>
            <a:off x="2761742" y="3103498"/>
            <a:ext cx="3192145" cy="289560"/>
          </a:xfrm>
          <a:prstGeom prst="rect">
            <a:avLst/>
          </a:prstGeom>
        </p:spPr>
        <p:txBody>
          <a:bodyPr vert="horz" wrap="square" lIns="0" tIns="0" rIns="0" bIns="0" rtlCol="0">
            <a:spAutoFit/>
          </a:bodyPr>
          <a:lstStyle/>
          <a:p>
            <a:pPr marL="12700">
              <a:lnSpc>
                <a:spcPct val="100000"/>
              </a:lnSpc>
              <a:tabLst>
                <a:tab pos="3178810" algn="l"/>
              </a:tabLst>
            </a:pPr>
            <a:r>
              <a:rPr sz="1800" u="heavy" spc="110" dirty="0">
                <a:solidFill>
                  <a:srgbClr val="585858"/>
                </a:solidFill>
                <a:latin typeface="Impact"/>
                <a:cs typeface="Impact"/>
              </a:rPr>
              <a:t> </a:t>
            </a:r>
            <a:r>
              <a:rPr sz="1800" u="heavy" dirty="0">
                <a:solidFill>
                  <a:srgbClr val="585858"/>
                </a:solidFill>
                <a:latin typeface="Impact"/>
                <a:cs typeface="Impact"/>
              </a:rPr>
              <a:t>32</a:t>
            </a:r>
            <a:r>
              <a:rPr sz="1800" u="heavy" spc="-125" dirty="0">
                <a:solidFill>
                  <a:srgbClr val="585858"/>
                </a:solidFill>
                <a:latin typeface="Impact"/>
                <a:cs typeface="Impact"/>
              </a:rPr>
              <a:t> </a:t>
            </a:r>
            <a:r>
              <a:rPr sz="1800" u="heavy" spc="-10" dirty="0">
                <a:solidFill>
                  <a:srgbClr val="585858"/>
                </a:solidFill>
                <a:latin typeface="Impact"/>
                <a:cs typeface="Impact"/>
              </a:rPr>
              <a:t>Billion	</a:t>
            </a:r>
            <a:endParaRPr sz="1800" dirty="0">
              <a:latin typeface="Impact"/>
              <a:cs typeface="Impact"/>
            </a:endParaRPr>
          </a:p>
        </p:txBody>
      </p:sp>
      <p:sp>
        <p:nvSpPr>
          <p:cNvPr id="121" name="object 27"/>
          <p:cNvSpPr txBox="1"/>
          <p:nvPr/>
        </p:nvSpPr>
        <p:spPr>
          <a:xfrm>
            <a:off x="3326384" y="3753357"/>
            <a:ext cx="909955" cy="289560"/>
          </a:xfrm>
          <a:prstGeom prst="rect">
            <a:avLst/>
          </a:prstGeom>
        </p:spPr>
        <p:txBody>
          <a:bodyPr vert="horz" wrap="square" lIns="0" tIns="0" rIns="0" bIns="0" rtlCol="0">
            <a:spAutoFit/>
          </a:bodyPr>
          <a:lstStyle/>
          <a:p>
            <a:pPr marL="12700">
              <a:lnSpc>
                <a:spcPct val="100000"/>
              </a:lnSpc>
            </a:pPr>
            <a:r>
              <a:rPr sz="1800" dirty="0">
                <a:solidFill>
                  <a:srgbClr val="585858"/>
                </a:solidFill>
                <a:latin typeface="Impact"/>
                <a:cs typeface="Impact"/>
              </a:rPr>
              <a:t>28</a:t>
            </a:r>
            <a:r>
              <a:rPr sz="1800" spc="-95" dirty="0">
                <a:solidFill>
                  <a:srgbClr val="585858"/>
                </a:solidFill>
                <a:latin typeface="Impact"/>
                <a:cs typeface="Impact"/>
              </a:rPr>
              <a:t> </a:t>
            </a:r>
            <a:r>
              <a:rPr sz="1800" spc="-10" dirty="0">
                <a:solidFill>
                  <a:srgbClr val="585858"/>
                </a:solidFill>
                <a:latin typeface="Impact"/>
                <a:cs typeface="Impact"/>
              </a:rPr>
              <a:t>Billion</a:t>
            </a:r>
            <a:endParaRPr sz="1800" dirty="0">
              <a:latin typeface="Impact"/>
              <a:cs typeface="Impact"/>
            </a:endParaRPr>
          </a:p>
        </p:txBody>
      </p:sp>
      <p:sp>
        <p:nvSpPr>
          <p:cNvPr id="122" name="object 28"/>
          <p:cNvSpPr txBox="1"/>
          <p:nvPr/>
        </p:nvSpPr>
        <p:spPr>
          <a:xfrm>
            <a:off x="3891788" y="4396485"/>
            <a:ext cx="2061845" cy="289560"/>
          </a:xfrm>
          <a:prstGeom prst="rect">
            <a:avLst/>
          </a:prstGeom>
        </p:spPr>
        <p:txBody>
          <a:bodyPr vert="horz" wrap="square" lIns="0" tIns="0" rIns="0" bIns="0" rtlCol="0">
            <a:spAutoFit/>
          </a:bodyPr>
          <a:lstStyle/>
          <a:p>
            <a:pPr marL="12700">
              <a:lnSpc>
                <a:spcPct val="100000"/>
              </a:lnSpc>
              <a:tabLst>
                <a:tab pos="2048510" algn="l"/>
              </a:tabLst>
            </a:pPr>
            <a:r>
              <a:rPr sz="1800" u="heavy" dirty="0">
                <a:solidFill>
                  <a:srgbClr val="585858"/>
                </a:solidFill>
                <a:latin typeface="Impact"/>
                <a:cs typeface="Impact"/>
              </a:rPr>
              <a:t>28</a:t>
            </a:r>
            <a:r>
              <a:rPr sz="1800" u="heavy" spc="-80" dirty="0">
                <a:solidFill>
                  <a:srgbClr val="585858"/>
                </a:solidFill>
                <a:latin typeface="Impact"/>
                <a:cs typeface="Impact"/>
              </a:rPr>
              <a:t> </a:t>
            </a:r>
            <a:r>
              <a:rPr sz="1800" u="heavy" spc="-15" dirty="0">
                <a:solidFill>
                  <a:srgbClr val="585858"/>
                </a:solidFill>
                <a:latin typeface="Impact"/>
                <a:cs typeface="Impact"/>
              </a:rPr>
              <a:t>Billion	</a:t>
            </a:r>
            <a:endParaRPr sz="1800" dirty="0">
              <a:latin typeface="Impact"/>
              <a:cs typeface="Impact"/>
            </a:endParaRPr>
          </a:p>
        </p:txBody>
      </p:sp>
      <p:sp>
        <p:nvSpPr>
          <p:cNvPr id="123" name="object 29"/>
          <p:cNvSpPr txBox="1"/>
          <p:nvPr/>
        </p:nvSpPr>
        <p:spPr>
          <a:xfrm>
            <a:off x="4367529" y="5097526"/>
            <a:ext cx="1587500" cy="289560"/>
          </a:xfrm>
          <a:prstGeom prst="rect">
            <a:avLst/>
          </a:prstGeom>
        </p:spPr>
        <p:txBody>
          <a:bodyPr vert="horz" wrap="square" lIns="0" tIns="0" rIns="0" bIns="0" rtlCol="0">
            <a:spAutoFit/>
          </a:bodyPr>
          <a:lstStyle/>
          <a:p>
            <a:pPr marL="12700">
              <a:lnSpc>
                <a:spcPct val="100000"/>
              </a:lnSpc>
              <a:tabLst>
                <a:tab pos="1574165" algn="l"/>
              </a:tabLst>
            </a:pPr>
            <a:r>
              <a:rPr sz="1800" u="heavy" dirty="0">
                <a:solidFill>
                  <a:srgbClr val="585858"/>
                </a:solidFill>
                <a:latin typeface="Impact"/>
                <a:cs typeface="Impact"/>
              </a:rPr>
              <a:t>28</a:t>
            </a:r>
            <a:r>
              <a:rPr sz="1800" u="heavy" spc="-80" dirty="0">
                <a:solidFill>
                  <a:srgbClr val="585858"/>
                </a:solidFill>
                <a:latin typeface="Impact"/>
                <a:cs typeface="Impact"/>
              </a:rPr>
              <a:t> </a:t>
            </a:r>
            <a:r>
              <a:rPr sz="1800" u="heavy" spc="-15" dirty="0">
                <a:solidFill>
                  <a:srgbClr val="585858"/>
                </a:solidFill>
                <a:latin typeface="Impact"/>
                <a:cs typeface="Impact"/>
              </a:rPr>
              <a:t>Billion	</a:t>
            </a:r>
            <a:endParaRPr sz="1800" dirty="0">
              <a:latin typeface="Impact"/>
              <a:cs typeface="Impact"/>
            </a:endParaRPr>
          </a:p>
        </p:txBody>
      </p:sp>
      <p:sp>
        <p:nvSpPr>
          <p:cNvPr id="124" name="object 30"/>
          <p:cNvSpPr txBox="1"/>
          <p:nvPr/>
        </p:nvSpPr>
        <p:spPr>
          <a:xfrm>
            <a:off x="4903470" y="5692140"/>
            <a:ext cx="882650" cy="289560"/>
          </a:xfrm>
          <a:prstGeom prst="rect">
            <a:avLst/>
          </a:prstGeom>
        </p:spPr>
        <p:txBody>
          <a:bodyPr vert="horz" wrap="square" lIns="0" tIns="0" rIns="0" bIns="0" rtlCol="0">
            <a:spAutoFit/>
          </a:bodyPr>
          <a:lstStyle/>
          <a:p>
            <a:pPr marL="12700">
              <a:lnSpc>
                <a:spcPct val="100000"/>
              </a:lnSpc>
            </a:pPr>
            <a:r>
              <a:rPr sz="1800" dirty="0">
                <a:solidFill>
                  <a:srgbClr val="585858"/>
                </a:solidFill>
                <a:latin typeface="Impact"/>
                <a:cs typeface="Impact"/>
              </a:rPr>
              <a:t>18</a:t>
            </a:r>
            <a:r>
              <a:rPr sz="1800" spc="-105" dirty="0">
                <a:solidFill>
                  <a:srgbClr val="585858"/>
                </a:solidFill>
                <a:latin typeface="Impact"/>
                <a:cs typeface="Impact"/>
              </a:rPr>
              <a:t> </a:t>
            </a:r>
            <a:r>
              <a:rPr sz="1800" spc="-10" dirty="0">
                <a:solidFill>
                  <a:srgbClr val="585858"/>
                </a:solidFill>
                <a:latin typeface="Impact"/>
                <a:cs typeface="Impact"/>
              </a:rPr>
              <a:t>Billion</a:t>
            </a:r>
            <a:endParaRPr sz="1800" dirty="0">
              <a:latin typeface="Impact"/>
              <a:cs typeface="Impact"/>
            </a:endParaRPr>
          </a:p>
        </p:txBody>
      </p:sp>
      <p:sp>
        <p:nvSpPr>
          <p:cNvPr id="125" name="object 31"/>
          <p:cNvSpPr/>
          <p:nvPr/>
        </p:nvSpPr>
        <p:spPr>
          <a:xfrm>
            <a:off x="737616" y="3259835"/>
            <a:ext cx="1054608" cy="240791"/>
          </a:xfrm>
          <a:prstGeom prst="rect">
            <a:avLst/>
          </a:prstGeom>
          <a:blipFill>
            <a:blip r:embed="rId9" cstate="print"/>
            <a:stretch>
              <a:fillRect/>
            </a:stretch>
          </a:blipFill>
        </p:spPr>
        <p:txBody>
          <a:bodyPr wrap="square" lIns="0" tIns="0" rIns="0" bIns="0" rtlCol="0"/>
          <a:lstStyle/>
          <a:p>
            <a:endParaRPr dirty="0"/>
          </a:p>
        </p:txBody>
      </p:sp>
      <p:sp>
        <p:nvSpPr>
          <p:cNvPr id="126" name="object 33"/>
          <p:cNvSpPr/>
          <p:nvPr/>
        </p:nvSpPr>
        <p:spPr>
          <a:xfrm>
            <a:off x="1284732" y="3773423"/>
            <a:ext cx="1104900" cy="422148"/>
          </a:xfrm>
          <a:prstGeom prst="rect">
            <a:avLst/>
          </a:prstGeom>
          <a:blipFill>
            <a:blip r:embed="rId10" cstate="print"/>
            <a:stretch>
              <a:fillRect/>
            </a:stretch>
          </a:blipFill>
        </p:spPr>
        <p:txBody>
          <a:bodyPr wrap="square" lIns="0" tIns="0" rIns="0" bIns="0" rtlCol="0"/>
          <a:lstStyle/>
          <a:p>
            <a:endParaRPr dirty="0"/>
          </a:p>
        </p:txBody>
      </p:sp>
      <p:sp>
        <p:nvSpPr>
          <p:cNvPr id="127" name="object 34"/>
          <p:cNvSpPr/>
          <p:nvPr/>
        </p:nvSpPr>
        <p:spPr>
          <a:xfrm>
            <a:off x="1424939" y="4468367"/>
            <a:ext cx="1458468" cy="272795"/>
          </a:xfrm>
          <a:prstGeom prst="rect">
            <a:avLst/>
          </a:prstGeom>
          <a:blipFill>
            <a:blip r:embed="rId11" cstate="print"/>
            <a:stretch>
              <a:fillRect/>
            </a:stretch>
          </a:blipFill>
        </p:spPr>
        <p:txBody>
          <a:bodyPr wrap="square" lIns="0" tIns="0" rIns="0" bIns="0" rtlCol="0"/>
          <a:lstStyle/>
          <a:p>
            <a:endParaRPr dirty="0"/>
          </a:p>
        </p:txBody>
      </p:sp>
      <p:sp>
        <p:nvSpPr>
          <p:cNvPr id="128" name="object 35"/>
          <p:cNvSpPr/>
          <p:nvPr/>
        </p:nvSpPr>
        <p:spPr>
          <a:xfrm>
            <a:off x="1929383" y="5114544"/>
            <a:ext cx="1522475" cy="309372"/>
          </a:xfrm>
          <a:prstGeom prst="rect">
            <a:avLst/>
          </a:prstGeom>
          <a:blipFill>
            <a:blip r:embed="rId12" cstate="print"/>
            <a:stretch>
              <a:fillRect/>
            </a:stretch>
          </a:blipFill>
        </p:spPr>
        <p:txBody>
          <a:bodyPr wrap="square" lIns="0" tIns="0" rIns="0" bIns="0" rtlCol="0"/>
          <a:lstStyle/>
          <a:p>
            <a:endParaRPr dirty="0"/>
          </a:p>
        </p:txBody>
      </p:sp>
      <p:sp>
        <p:nvSpPr>
          <p:cNvPr id="129" name="object 36"/>
          <p:cNvSpPr/>
          <p:nvPr/>
        </p:nvSpPr>
        <p:spPr>
          <a:xfrm>
            <a:off x="2715767" y="5554979"/>
            <a:ext cx="1245108" cy="620268"/>
          </a:xfrm>
          <a:prstGeom prst="rect">
            <a:avLst/>
          </a:prstGeom>
          <a:blipFill>
            <a:blip r:embed="rId13" cstate="print"/>
            <a:stretch>
              <a:fillRect/>
            </a:stretch>
          </a:blipFill>
        </p:spPr>
        <p:txBody>
          <a:bodyPr wrap="square" lIns="0" tIns="0" rIns="0" bIns="0" rtlCol="0"/>
          <a:lstStyle/>
          <a:p>
            <a:endParaRPr dirty="0"/>
          </a:p>
        </p:txBody>
      </p:sp>
      <p:sp>
        <p:nvSpPr>
          <p:cNvPr id="130" name="object 38"/>
          <p:cNvSpPr/>
          <p:nvPr/>
        </p:nvSpPr>
        <p:spPr>
          <a:xfrm>
            <a:off x="6819900" y="1565135"/>
            <a:ext cx="790206" cy="788682"/>
          </a:xfrm>
          <a:prstGeom prst="rect">
            <a:avLst/>
          </a:prstGeom>
          <a:blipFill>
            <a:blip r:embed="rId14" cstate="print"/>
            <a:stretch>
              <a:fillRect/>
            </a:stretch>
          </a:blipFill>
        </p:spPr>
        <p:txBody>
          <a:bodyPr wrap="square" lIns="0" tIns="0" rIns="0" bIns="0" rtlCol="0"/>
          <a:lstStyle/>
          <a:p>
            <a:endParaRPr dirty="0"/>
          </a:p>
        </p:txBody>
      </p:sp>
      <p:sp>
        <p:nvSpPr>
          <p:cNvPr id="131" name="object 39"/>
          <p:cNvSpPr/>
          <p:nvPr/>
        </p:nvSpPr>
        <p:spPr>
          <a:xfrm>
            <a:off x="7277100" y="2203704"/>
            <a:ext cx="790206" cy="788670"/>
          </a:xfrm>
          <a:prstGeom prst="rect">
            <a:avLst/>
          </a:prstGeom>
          <a:blipFill>
            <a:blip r:embed="rId15" cstate="print"/>
            <a:stretch>
              <a:fillRect/>
            </a:stretch>
          </a:blipFill>
        </p:spPr>
        <p:txBody>
          <a:bodyPr wrap="square" lIns="0" tIns="0" rIns="0" bIns="0" rtlCol="0"/>
          <a:lstStyle/>
          <a:p>
            <a:endParaRPr dirty="0"/>
          </a:p>
        </p:txBody>
      </p:sp>
      <p:sp>
        <p:nvSpPr>
          <p:cNvPr id="132" name="object 40"/>
          <p:cNvSpPr/>
          <p:nvPr/>
        </p:nvSpPr>
        <p:spPr>
          <a:xfrm>
            <a:off x="7793735" y="2842247"/>
            <a:ext cx="790206" cy="788682"/>
          </a:xfrm>
          <a:prstGeom prst="rect">
            <a:avLst/>
          </a:prstGeom>
          <a:blipFill>
            <a:blip r:embed="rId16" cstate="print"/>
            <a:stretch>
              <a:fillRect/>
            </a:stretch>
          </a:blipFill>
        </p:spPr>
        <p:txBody>
          <a:bodyPr wrap="square" lIns="0" tIns="0" rIns="0" bIns="0" rtlCol="0"/>
          <a:lstStyle/>
          <a:p>
            <a:endParaRPr dirty="0"/>
          </a:p>
        </p:txBody>
      </p:sp>
      <p:sp>
        <p:nvSpPr>
          <p:cNvPr id="133" name="object 41"/>
          <p:cNvSpPr txBox="1"/>
          <p:nvPr/>
        </p:nvSpPr>
        <p:spPr>
          <a:xfrm>
            <a:off x="7930388" y="1770634"/>
            <a:ext cx="2356485" cy="289560"/>
          </a:xfrm>
          <a:prstGeom prst="rect">
            <a:avLst/>
          </a:prstGeom>
        </p:spPr>
        <p:txBody>
          <a:bodyPr vert="horz" wrap="square" lIns="0" tIns="0" rIns="0" bIns="0" rtlCol="0">
            <a:spAutoFit/>
          </a:bodyPr>
          <a:lstStyle/>
          <a:p>
            <a:pPr marL="12700">
              <a:lnSpc>
                <a:spcPct val="100000"/>
              </a:lnSpc>
            </a:pPr>
            <a:r>
              <a:rPr sz="1800" dirty="0">
                <a:solidFill>
                  <a:srgbClr val="585858"/>
                </a:solidFill>
                <a:latin typeface="Impact"/>
                <a:cs typeface="Impact"/>
              </a:rPr>
              <a:t>USD 7 </a:t>
            </a:r>
            <a:r>
              <a:rPr sz="1800" spc="-10" dirty="0">
                <a:solidFill>
                  <a:srgbClr val="585858"/>
                </a:solidFill>
                <a:latin typeface="Impact"/>
                <a:cs typeface="Impact"/>
              </a:rPr>
              <a:t>Trillion </a:t>
            </a:r>
            <a:r>
              <a:rPr sz="1800" spc="-5" dirty="0">
                <a:solidFill>
                  <a:srgbClr val="585858"/>
                </a:solidFill>
                <a:latin typeface="Impact"/>
                <a:cs typeface="Impact"/>
              </a:rPr>
              <a:t>(CAGR:</a:t>
            </a:r>
            <a:r>
              <a:rPr sz="1800" spc="-50" dirty="0">
                <a:solidFill>
                  <a:srgbClr val="585858"/>
                </a:solidFill>
                <a:latin typeface="Impact"/>
                <a:cs typeface="Impact"/>
              </a:rPr>
              <a:t> </a:t>
            </a:r>
            <a:r>
              <a:rPr sz="1800" spc="-5" dirty="0">
                <a:solidFill>
                  <a:srgbClr val="585858"/>
                </a:solidFill>
                <a:latin typeface="Impact"/>
                <a:cs typeface="Impact"/>
              </a:rPr>
              <a:t>21%)</a:t>
            </a:r>
            <a:endParaRPr sz="1800" dirty="0">
              <a:latin typeface="Impact"/>
              <a:cs typeface="Impact"/>
            </a:endParaRPr>
          </a:p>
        </p:txBody>
      </p:sp>
      <p:sp>
        <p:nvSpPr>
          <p:cNvPr id="134" name="object 42"/>
          <p:cNvSpPr txBox="1"/>
          <p:nvPr/>
        </p:nvSpPr>
        <p:spPr>
          <a:xfrm>
            <a:off x="8289417" y="2463419"/>
            <a:ext cx="2532380" cy="289560"/>
          </a:xfrm>
          <a:prstGeom prst="rect">
            <a:avLst/>
          </a:prstGeom>
        </p:spPr>
        <p:txBody>
          <a:bodyPr vert="horz" wrap="square" lIns="0" tIns="0" rIns="0" bIns="0" rtlCol="0">
            <a:spAutoFit/>
          </a:bodyPr>
          <a:lstStyle/>
          <a:p>
            <a:pPr marL="12700">
              <a:lnSpc>
                <a:spcPct val="100000"/>
              </a:lnSpc>
            </a:pPr>
            <a:r>
              <a:rPr sz="1800" dirty="0">
                <a:solidFill>
                  <a:srgbClr val="585858"/>
                </a:solidFill>
                <a:latin typeface="Impact"/>
                <a:cs typeface="Impact"/>
              </a:rPr>
              <a:t>USD 1.6 </a:t>
            </a:r>
            <a:r>
              <a:rPr sz="1800" spc="-10" dirty="0">
                <a:solidFill>
                  <a:srgbClr val="585858"/>
                </a:solidFill>
                <a:latin typeface="Impact"/>
                <a:cs typeface="Impact"/>
              </a:rPr>
              <a:t>Trillion </a:t>
            </a:r>
            <a:r>
              <a:rPr sz="1800" spc="-5" dirty="0">
                <a:solidFill>
                  <a:srgbClr val="585858"/>
                </a:solidFill>
                <a:latin typeface="Impact"/>
                <a:cs typeface="Impact"/>
              </a:rPr>
              <a:t>(CAGR:</a:t>
            </a:r>
            <a:r>
              <a:rPr sz="1800" spc="-20" dirty="0">
                <a:solidFill>
                  <a:srgbClr val="585858"/>
                </a:solidFill>
                <a:latin typeface="Impact"/>
                <a:cs typeface="Impact"/>
              </a:rPr>
              <a:t> </a:t>
            </a:r>
            <a:r>
              <a:rPr sz="1800" dirty="0">
                <a:solidFill>
                  <a:srgbClr val="585858"/>
                </a:solidFill>
                <a:latin typeface="Impact"/>
                <a:cs typeface="Impact"/>
              </a:rPr>
              <a:t>13%)</a:t>
            </a:r>
            <a:endParaRPr sz="1800" dirty="0">
              <a:latin typeface="Impact"/>
              <a:cs typeface="Impact"/>
            </a:endParaRPr>
          </a:p>
        </p:txBody>
      </p:sp>
      <p:sp>
        <p:nvSpPr>
          <p:cNvPr id="135" name="object 43"/>
          <p:cNvSpPr/>
          <p:nvPr/>
        </p:nvSpPr>
        <p:spPr>
          <a:xfrm>
            <a:off x="7875269" y="2100833"/>
            <a:ext cx="4045585" cy="0"/>
          </a:xfrm>
          <a:custGeom>
            <a:avLst/>
            <a:gdLst/>
            <a:ahLst/>
            <a:cxnLst/>
            <a:rect l="l" t="t" r="r" b="b"/>
            <a:pathLst>
              <a:path w="4045584">
                <a:moveTo>
                  <a:pt x="0" y="0"/>
                </a:moveTo>
                <a:lnTo>
                  <a:pt x="4045204" y="0"/>
                </a:lnTo>
              </a:path>
            </a:pathLst>
          </a:custGeom>
          <a:ln w="19812">
            <a:solidFill>
              <a:srgbClr val="404040"/>
            </a:solidFill>
            <a:prstDash val="sysDot"/>
          </a:ln>
        </p:spPr>
        <p:txBody>
          <a:bodyPr wrap="square" lIns="0" tIns="0" rIns="0" bIns="0" rtlCol="0"/>
          <a:lstStyle/>
          <a:p>
            <a:endParaRPr dirty="0"/>
          </a:p>
        </p:txBody>
      </p:sp>
      <p:sp>
        <p:nvSpPr>
          <p:cNvPr id="136" name="object 44"/>
          <p:cNvSpPr/>
          <p:nvPr/>
        </p:nvSpPr>
        <p:spPr>
          <a:xfrm>
            <a:off x="8222742" y="2771394"/>
            <a:ext cx="3698240" cy="0"/>
          </a:xfrm>
          <a:custGeom>
            <a:avLst/>
            <a:gdLst/>
            <a:ahLst/>
            <a:cxnLst/>
            <a:rect l="l" t="t" r="r" b="b"/>
            <a:pathLst>
              <a:path w="3698240">
                <a:moveTo>
                  <a:pt x="0" y="0"/>
                </a:moveTo>
                <a:lnTo>
                  <a:pt x="3697731" y="0"/>
                </a:lnTo>
              </a:path>
            </a:pathLst>
          </a:custGeom>
          <a:ln w="19812">
            <a:solidFill>
              <a:srgbClr val="404040"/>
            </a:solidFill>
            <a:prstDash val="sysDot"/>
          </a:ln>
        </p:spPr>
        <p:txBody>
          <a:bodyPr wrap="square" lIns="0" tIns="0" rIns="0" bIns="0" rtlCol="0"/>
          <a:lstStyle/>
          <a:p>
            <a:endParaRPr dirty="0"/>
          </a:p>
        </p:txBody>
      </p:sp>
      <p:sp>
        <p:nvSpPr>
          <p:cNvPr id="137" name="object 45"/>
          <p:cNvSpPr/>
          <p:nvPr/>
        </p:nvSpPr>
        <p:spPr>
          <a:xfrm>
            <a:off x="6131052" y="1825751"/>
            <a:ext cx="729996" cy="278891"/>
          </a:xfrm>
          <a:prstGeom prst="rect">
            <a:avLst/>
          </a:prstGeom>
          <a:blipFill>
            <a:blip r:embed="rId17" cstate="print"/>
            <a:stretch>
              <a:fillRect/>
            </a:stretch>
          </a:blipFill>
        </p:spPr>
        <p:txBody>
          <a:bodyPr wrap="square" lIns="0" tIns="0" rIns="0" bIns="0" rtlCol="0"/>
          <a:lstStyle/>
          <a:p>
            <a:endParaRPr dirty="0"/>
          </a:p>
        </p:txBody>
      </p:sp>
      <p:sp>
        <p:nvSpPr>
          <p:cNvPr id="138" name="object 46"/>
          <p:cNvSpPr txBox="1"/>
          <p:nvPr/>
        </p:nvSpPr>
        <p:spPr>
          <a:xfrm>
            <a:off x="8741918" y="3076955"/>
            <a:ext cx="3192145" cy="289560"/>
          </a:xfrm>
          <a:prstGeom prst="rect">
            <a:avLst/>
          </a:prstGeom>
        </p:spPr>
        <p:txBody>
          <a:bodyPr vert="horz" wrap="square" lIns="0" tIns="0" rIns="0" bIns="0" rtlCol="0">
            <a:spAutoFit/>
          </a:bodyPr>
          <a:lstStyle/>
          <a:p>
            <a:pPr marL="12700">
              <a:lnSpc>
                <a:spcPct val="100000"/>
              </a:lnSpc>
              <a:tabLst>
                <a:tab pos="3178810" algn="l"/>
              </a:tabLst>
            </a:pPr>
            <a:r>
              <a:rPr sz="1800" u="heavy" spc="55" dirty="0">
                <a:solidFill>
                  <a:srgbClr val="585858"/>
                </a:solidFill>
                <a:latin typeface="Impact"/>
                <a:cs typeface="Impact"/>
              </a:rPr>
              <a:t> </a:t>
            </a:r>
            <a:r>
              <a:rPr sz="1800" u="heavy" dirty="0">
                <a:solidFill>
                  <a:srgbClr val="585858"/>
                </a:solidFill>
                <a:latin typeface="Impact"/>
                <a:cs typeface="Impact"/>
              </a:rPr>
              <a:t>USD 1 </a:t>
            </a:r>
            <a:r>
              <a:rPr sz="1800" u="heavy" spc="-10" dirty="0">
                <a:solidFill>
                  <a:srgbClr val="585858"/>
                </a:solidFill>
                <a:latin typeface="Impact"/>
                <a:cs typeface="Impact"/>
              </a:rPr>
              <a:t>Trillion </a:t>
            </a:r>
            <a:r>
              <a:rPr sz="1800" u="heavy" spc="-5" dirty="0">
                <a:solidFill>
                  <a:srgbClr val="585858"/>
                </a:solidFill>
                <a:latin typeface="Impact"/>
                <a:cs typeface="Impact"/>
              </a:rPr>
              <a:t>(CAGR:</a:t>
            </a:r>
            <a:r>
              <a:rPr sz="1800" u="heavy" spc="-55" dirty="0">
                <a:solidFill>
                  <a:srgbClr val="585858"/>
                </a:solidFill>
                <a:latin typeface="Impact"/>
                <a:cs typeface="Impact"/>
              </a:rPr>
              <a:t> </a:t>
            </a:r>
            <a:r>
              <a:rPr sz="1800" u="heavy" dirty="0">
                <a:solidFill>
                  <a:srgbClr val="585858"/>
                </a:solidFill>
                <a:latin typeface="Impact"/>
                <a:cs typeface="Impact"/>
              </a:rPr>
              <a:t>33%)	</a:t>
            </a:r>
            <a:endParaRPr sz="1800" dirty="0">
              <a:latin typeface="Impact"/>
              <a:cs typeface="Impact"/>
            </a:endParaRPr>
          </a:p>
        </p:txBody>
      </p:sp>
      <p:sp>
        <p:nvSpPr>
          <p:cNvPr id="139" name="object 47"/>
          <p:cNvSpPr/>
          <p:nvPr/>
        </p:nvSpPr>
        <p:spPr>
          <a:xfrm>
            <a:off x="6359652" y="2446020"/>
            <a:ext cx="824483" cy="333755"/>
          </a:xfrm>
          <a:prstGeom prst="rect">
            <a:avLst/>
          </a:prstGeom>
          <a:blipFill>
            <a:blip r:embed="rId18" cstate="print"/>
            <a:stretch>
              <a:fillRect/>
            </a:stretch>
          </a:blipFill>
        </p:spPr>
        <p:txBody>
          <a:bodyPr wrap="square" lIns="0" tIns="0" rIns="0" bIns="0" rtlCol="0"/>
          <a:lstStyle/>
          <a:p>
            <a:endParaRPr dirty="0"/>
          </a:p>
        </p:txBody>
      </p:sp>
      <p:sp>
        <p:nvSpPr>
          <p:cNvPr id="140" name="object 48"/>
          <p:cNvSpPr/>
          <p:nvPr/>
        </p:nvSpPr>
        <p:spPr>
          <a:xfrm>
            <a:off x="6234684" y="3031235"/>
            <a:ext cx="1522475" cy="309372"/>
          </a:xfrm>
          <a:prstGeom prst="rect">
            <a:avLst/>
          </a:prstGeom>
          <a:blipFill>
            <a:blip r:embed="rId12" cstate="print"/>
            <a:stretch>
              <a:fillRect/>
            </a:stretch>
          </a:blipFill>
        </p:spPr>
        <p:txBody>
          <a:bodyPr wrap="square" lIns="0" tIns="0" rIns="0" bIns="0" rtlCol="0"/>
          <a:lstStyle/>
          <a:p>
            <a:endParaRPr dirty="0"/>
          </a:p>
        </p:txBody>
      </p:sp>
      <p:sp>
        <p:nvSpPr>
          <p:cNvPr id="141" name="object 49"/>
          <p:cNvSpPr/>
          <p:nvPr/>
        </p:nvSpPr>
        <p:spPr>
          <a:xfrm>
            <a:off x="6193535" y="4040123"/>
            <a:ext cx="1432560" cy="347471"/>
          </a:xfrm>
          <a:prstGeom prst="rect">
            <a:avLst/>
          </a:prstGeom>
          <a:blipFill>
            <a:blip r:embed="rId19" cstate="print"/>
            <a:stretch>
              <a:fillRect/>
            </a:stretch>
          </a:blipFill>
        </p:spPr>
        <p:txBody>
          <a:bodyPr wrap="square" lIns="0" tIns="0" rIns="0" bIns="0" rtlCol="0"/>
          <a:lstStyle/>
          <a:p>
            <a:endParaRPr dirty="0"/>
          </a:p>
        </p:txBody>
      </p:sp>
      <p:sp>
        <p:nvSpPr>
          <p:cNvPr id="142" name="object 51"/>
          <p:cNvSpPr txBox="1"/>
          <p:nvPr/>
        </p:nvSpPr>
        <p:spPr>
          <a:xfrm>
            <a:off x="7775193" y="5645099"/>
            <a:ext cx="3280410" cy="443865"/>
          </a:xfrm>
          <a:prstGeom prst="rect">
            <a:avLst/>
          </a:prstGeom>
        </p:spPr>
        <p:txBody>
          <a:bodyPr vert="horz" wrap="square" lIns="0" tIns="0" rIns="0" bIns="0" rtlCol="0">
            <a:spAutoFit/>
          </a:bodyPr>
          <a:lstStyle/>
          <a:p>
            <a:pPr marL="12700">
              <a:lnSpc>
                <a:spcPct val="100000"/>
              </a:lnSpc>
            </a:pPr>
            <a:r>
              <a:rPr sz="1400" i="1" dirty="0">
                <a:latin typeface="Trebuchet MS"/>
                <a:cs typeface="Trebuchet MS"/>
              </a:rPr>
              <a:t>“IoT will </a:t>
            </a:r>
            <a:r>
              <a:rPr sz="1400" i="1" spc="-5" dirty="0">
                <a:latin typeface="Trebuchet MS"/>
                <a:cs typeface="Trebuchet MS"/>
              </a:rPr>
              <a:t>result </a:t>
            </a:r>
            <a:r>
              <a:rPr sz="1400" i="1" dirty="0">
                <a:latin typeface="Trebuchet MS"/>
                <a:cs typeface="Trebuchet MS"/>
              </a:rPr>
              <a:t>in </a:t>
            </a:r>
            <a:r>
              <a:rPr sz="1400" b="1" i="1" dirty="0">
                <a:latin typeface="Trebuchet MS"/>
                <a:cs typeface="Trebuchet MS"/>
              </a:rPr>
              <a:t>$1.9 </a:t>
            </a:r>
            <a:r>
              <a:rPr sz="1400" b="1" i="1" spc="-5" dirty="0">
                <a:latin typeface="Trebuchet MS"/>
                <a:cs typeface="Trebuchet MS"/>
              </a:rPr>
              <a:t>trillion </a:t>
            </a:r>
            <a:r>
              <a:rPr sz="1400" i="1" dirty="0">
                <a:latin typeface="Trebuchet MS"/>
                <a:cs typeface="Trebuchet MS"/>
              </a:rPr>
              <a:t>in </a:t>
            </a:r>
            <a:r>
              <a:rPr sz="1400" i="1" spc="-5" dirty="0">
                <a:latin typeface="Trebuchet MS"/>
                <a:cs typeface="Trebuchet MS"/>
              </a:rPr>
              <a:t>global</a:t>
            </a:r>
            <a:endParaRPr sz="1400" dirty="0">
              <a:latin typeface="Trebuchet MS"/>
              <a:cs typeface="Trebuchet MS"/>
            </a:endParaRPr>
          </a:p>
          <a:p>
            <a:pPr marL="12700">
              <a:lnSpc>
                <a:spcPct val="100000"/>
              </a:lnSpc>
            </a:pPr>
            <a:r>
              <a:rPr sz="1400" i="1" dirty="0">
                <a:latin typeface="Trebuchet MS"/>
                <a:cs typeface="Trebuchet MS"/>
              </a:rPr>
              <a:t>economic </a:t>
            </a:r>
            <a:r>
              <a:rPr sz="1400" i="1" spc="-5" dirty="0">
                <a:latin typeface="Trebuchet MS"/>
                <a:cs typeface="Trebuchet MS"/>
              </a:rPr>
              <a:t>value-add </a:t>
            </a:r>
            <a:r>
              <a:rPr sz="1400" i="1" dirty="0">
                <a:latin typeface="Trebuchet MS"/>
                <a:cs typeface="Trebuchet MS"/>
              </a:rPr>
              <a:t>in </a:t>
            </a:r>
            <a:r>
              <a:rPr sz="1400" i="1" spc="-5" dirty="0">
                <a:latin typeface="Trebuchet MS"/>
                <a:cs typeface="Trebuchet MS"/>
              </a:rPr>
              <a:t>2020”</a:t>
            </a:r>
            <a:r>
              <a:rPr sz="1400" i="1" spc="-50" dirty="0">
                <a:latin typeface="Trebuchet MS"/>
                <a:cs typeface="Trebuchet MS"/>
              </a:rPr>
              <a:t> </a:t>
            </a:r>
            <a:r>
              <a:rPr sz="1400" i="1" spc="-5" dirty="0">
                <a:latin typeface="Trebuchet MS"/>
                <a:cs typeface="Trebuchet MS"/>
              </a:rPr>
              <a:t>[2013]</a:t>
            </a:r>
            <a:endParaRPr sz="1400" dirty="0">
              <a:latin typeface="Trebuchet MS"/>
              <a:cs typeface="Trebuchet MS"/>
            </a:endParaRPr>
          </a:p>
        </p:txBody>
      </p:sp>
      <p:sp>
        <p:nvSpPr>
          <p:cNvPr id="143" name="object 53"/>
          <p:cNvSpPr/>
          <p:nvPr/>
        </p:nvSpPr>
        <p:spPr>
          <a:xfrm>
            <a:off x="6987540" y="1751457"/>
            <a:ext cx="458724" cy="414020"/>
          </a:xfrm>
          <a:prstGeom prst="rect">
            <a:avLst/>
          </a:prstGeom>
          <a:blipFill>
            <a:blip r:embed="rId20" cstate="print"/>
            <a:stretch>
              <a:fillRect/>
            </a:stretch>
          </a:blipFill>
        </p:spPr>
        <p:txBody>
          <a:bodyPr wrap="square" lIns="0" tIns="0" rIns="0" bIns="0" rtlCol="0"/>
          <a:lstStyle/>
          <a:p>
            <a:endParaRPr dirty="0"/>
          </a:p>
        </p:txBody>
      </p:sp>
      <p:sp>
        <p:nvSpPr>
          <p:cNvPr id="144" name="object 54"/>
          <p:cNvSpPr/>
          <p:nvPr/>
        </p:nvSpPr>
        <p:spPr>
          <a:xfrm>
            <a:off x="7443216" y="2394711"/>
            <a:ext cx="458724" cy="414020"/>
          </a:xfrm>
          <a:prstGeom prst="rect">
            <a:avLst/>
          </a:prstGeom>
          <a:blipFill>
            <a:blip r:embed="rId21" cstate="print"/>
            <a:stretch>
              <a:fillRect/>
            </a:stretch>
          </a:blipFill>
        </p:spPr>
        <p:txBody>
          <a:bodyPr wrap="square" lIns="0" tIns="0" rIns="0" bIns="0" rtlCol="0"/>
          <a:lstStyle/>
          <a:p>
            <a:endParaRPr dirty="0"/>
          </a:p>
        </p:txBody>
      </p:sp>
      <p:sp>
        <p:nvSpPr>
          <p:cNvPr id="145" name="object 55"/>
          <p:cNvSpPr/>
          <p:nvPr/>
        </p:nvSpPr>
        <p:spPr>
          <a:xfrm>
            <a:off x="7959852" y="3027045"/>
            <a:ext cx="458724" cy="414020"/>
          </a:xfrm>
          <a:prstGeom prst="rect">
            <a:avLst/>
          </a:prstGeom>
          <a:blipFill>
            <a:blip r:embed="rId20" cstate="print"/>
            <a:stretch>
              <a:fillRect/>
            </a:stretch>
          </a:blipFill>
        </p:spPr>
        <p:txBody>
          <a:bodyPr wrap="square" lIns="0" tIns="0" rIns="0" bIns="0" rtlCol="0"/>
          <a:lstStyle/>
          <a:p>
            <a:endParaRPr dirty="0"/>
          </a:p>
        </p:txBody>
      </p:sp>
      <p:sp>
        <p:nvSpPr>
          <p:cNvPr id="146" name="object 56"/>
          <p:cNvSpPr/>
          <p:nvPr/>
        </p:nvSpPr>
        <p:spPr>
          <a:xfrm>
            <a:off x="6176771" y="4751832"/>
            <a:ext cx="905255" cy="509016"/>
          </a:xfrm>
          <a:prstGeom prst="rect">
            <a:avLst/>
          </a:prstGeom>
          <a:blipFill>
            <a:blip r:embed="rId22" cstate="print"/>
            <a:stretch>
              <a:fillRect/>
            </a:stretch>
          </a:blipFill>
        </p:spPr>
        <p:txBody>
          <a:bodyPr wrap="square" lIns="0" tIns="0" rIns="0" bIns="0" rtlCol="0"/>
          <a:lstStyle/>
          <a:p>
            <a:endParaRPr dirty="0"/>
          </a:p>
        </p:txBody>
      </p:sp>
      <p:sp>
        <p:nvSpPr>
          <p:cNvPr id="147" name="object 57"/>
          <p:cNvSpPr/>
          <p:nvPr/>
        </p:nvSpPr>
        <p:spPr>
          <a:xfrm>
            <a:off x="6175247" y="5745479"/>
            <a:ext cx="1054607" cy="239268"/>
          </a:xfrm>
          <a:prstGeom prst="rect">
            <a:avLst/>
          </a:prstGeom>
          <a:blipFill>
            <a:blip r:embed="rId9" cstate="print"/>
            <a:stretch>
              <a:fillRect/>
            </a:stretch>
          </a:blipFill>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8515"/>
            <a:ext cx="10354462" cy="677108"/>
          </a:xfrm>
        </p:spPr>
        <p:txBody>
          <a:bodyPr/>
          <a:lstStyle/>
          <a:p>
            <a:r>
              <a:rPr lang="en-US" dirty="0" smtClean="0"/>
              <a:t>IOT CURRENT APPLICATIONS</a:t>
            </a:r>
            <a:endParaRPr lang="en-US" dirty="0"/>
          </a:p>
        </p:txBody>
      </p:sp>
      <p:pic>
        <p:nvPicPr>
          <p:cNvPr id="5122"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1206" t="5557" r="1161" b="9205"/>
          <a:stretch/>
        </p:blipFill>
        <p:spPr bwMode="auto">
          <a:xfrm>
            <a:off x="457200" y="835623"/>
            <a:ext cx="11206065" cy="60223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656733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517956" y="3179445"/>
            <a:ext cx="10972165" cy="1838325"/>
          </a:xfrm>
          <a:prstGeom prst="rect">
            <a:avLst/>
          </a:prstGeom>
        </p:spPr>
        <p:txBody>
          <a:bodyPr vert="horz" wrap="square" lIns="0" tIns="0" rIns="0" bIns="0" rtlCol="0">
            <a:spAutoFit/>
          </a:bodyPr>
          <a:lstStyle/>
          <a:p>
            <a:pPr marL="12700">
              <a:lnSpc>
                <a:spcPct val="100000"/>
              </a:lnSpc>
            </a:pPr>
            <a:r>
              <a:rPr sz="11500" b="0" spc="-180" dirty="0">
                <a:solidFill>
                  <a:srgbClr val="FFFFFF"/>
                </a:solidFill>
                <a:latin typeface="Calibri Light"/>
                <a:cs typeface="Calibri Light"/>
              </a:rPr>
              <a:t>Why </a:t>
            </a:r>
            <a:r>
              <a:rPr sz="11500" b="0" spc="-85" dirty="0">
                <a:solidFill>
                  <a:srgbClr val="FFFFFF"/>
                </a:solidFill>
                <a:latin typeface="Calibri Light"/>
                <a:cs typeface="Calibri Light"/>
              </a:rPr>
              <a:t>smart </a:t>
            </a:r>
            <a:r>
              <a:rPr sz="11500" b="0" spc="-50" dirty="0">
                <a:solidFill>
                  <a:srgbClr val="FFFFFF"/>
                </a:solidFill>
                <a:latin typeface="Calibri Light"/>
                <a:cs typeface="Calibri Light"/>
              </a:rPr>
              <a:t>city</a:t>
            </a:r>
            <a:r>
              <a:rPr sz="11500" b="0" spc="-240" dirty="0">
                <a:solidFill>
                  <a:srgbClr val="FFFFFF"/>
                </a:solidFill>
                <a:latin typeface="Calibri Light"/>
                <a:cs typeface="Calibri Light"/>
              </a:rPr>
              <a:t> </a:t>
            </a:r>
            <a:r>
              <a:rPr sz="11500" b="0" spc="-70" dirty="0">
                <a:solidFill>
                  <a:srgbClr val="FFFFFF"/>
                </a:solidFill>
                <a:latin typeface="Calibri Light"/>
                <a:cs typeface="Calibri Light"/>
              </a:rPr>
              <a:t>???</a:t>
            </a:r>
            <a:endParaRPr sz="11500" dirty="0">
              <a:latin typeface="Calibri Light"/>
              <a:cs typeface="Calibri Light"/>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82575">
              <a:lnSpc>
                <a:spcPts val="3900"/>
              </a:lnSpc>
            </a:pPr>
            <a:fld id="{81D60167-4931-47E6-BA6A-407CBD079E47}" type="slidenum">
              <a:rPr spc="-5" dirty="0"/>
              <a:pPr marL="282575">
                <a:lnSpc>
                  <a:spcPts val="3900"/>
                </a:lnSpc>
              </a:pPr>
              <a:t>7</a:t>
            </a:fld>
            <a:endParaRPr spc="-5" dirty="0"/>
          </a:p>
        </p:txBody>
      </p:sp>
      <p:sp>
        <p:nvSpPr>
          <p:cNvPr id="5" name="object 5"/>
          <p:cNvSpPr txBox="1">
            <a:spLocks noGrp="1"/>
          </p:cNvSpPr>
          <p:nvPr>
            <p:ph type="ftr" sz="quarter" idx="5"/>
          </p:nvPr>
        </p:nvSpPr>
        <p:spPr>
          <a:xfrm>
            <a:off x="548436" y="1066800"/>
            <a:ext cx="7247981" cy="395493"/>
          </a:xfrm>
          <a:prstGeom prst="rect">
            <a:avLst/>
          </a:prstGeom>
        </p:spPr>
        <p:txBody>
          <a:bodyPr vert="horz" wrap="square" lIns="0" tIns="0" rIns="0" bIns="0" rtlCol="0">
            <a:spAutoFit/>
          </a:bodyPr>
          <a:lstStyle/>
          <a:p>
            <a:pPr marL="12700">
              <a:lnSpc>
                <a:spcPts val="2005"/>
              </a:lnSpc>
            </a:pPr>
            <a:r>
              <a:rPr lang="en-US" sz="6000" b="1" spc="-10" dirty="0" smtClean="0"/>
              <a:t>IOT </a:t>
            </a:r>
            <a:r>
              <a:rPr sz="6000" b="1" spc="-15" dirty="0" smtClean="0"/>
              <a:t>for </a:t>
            </a:r>
            <a:r>
              <a:rPr sz="6000" b="1" spc="-5" dirty="0" smtClean="0"/>
              <a:t>Sm</a:t>
            </a:r>
            <a:r>
              <a:rPr lang="en-US" sz="6000" b="1" spc="-5" dirty="0" smtClean="0"/>
              <a:t>a</a:t>
            </a:r>
            <a:r>
              <a:rPr sz="6000" b="1" spc="-5" dirty="0" smtClean="0"/>
              <a:t>rt</a:t>
            </a:r>
            <a:r>
              <a:rPr sz="6000" b="1" spc="10" dirty="0" smtClean="0"/>
              <a:t> </a:t>
            </a:r>
            <a:r>
              <a:rPr sz="6000" b="1" spc="-5" dirty="0"/>
              <a:t>Cities</a:t>
            </a:r>
          </a:p>
        </p:txBody>
      </p:sp>
      <p:pic>
        <p:nvPicPr>
          <p:cNvPr id="4098" name="Picture 2" descr="Image result for iot for smart cities"/>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38200" y="1623527"/>
            <a:ext cx="9470571" cy="3899648"/>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304800"/>
            <a:ext cx="8534400" cy="6309420"/>
          </a:xfrm>
          <a:prstGeom prst="rect">
            <a:avLst/>
          </a:prstGeom>
        </p:spPr>
        <p:txBody>
          <a:bodyPr wrap="square">
            <a:spAutoFit/>
          </a:bodyPr>
          <a:lstStyle/>
          <a:p>
            <a:r>
              <a:rPr lang="en-US" sz="4000" b="1" dirty="0" smtClean="0">
                <a:solidFill>
                  <a:schemeClr val="accent1"/>
                </a:solidFill>
                <a:latin typeface="Calibri Light" pitchFamily="34" charset="0"/>
              </a:rPr>
              <a:t>What is a Smart City? </a:t>
            </a:r>
          </a:p>
          <a:p>
            <a:endParaRPr lang="en-US" sz="2800" dirty="0" smtClean="0"/>
          </a:p>
          <a:p>
            <a:r>
              <a:rPr lang="en-US" sz="2800" dirty="0" smtClean="0"/>
              <a:t>It’s a city outfitted with high-tech communication capabilities. It uses digital technology to enhance performance and well being, to reduce costs and resource consumption, and to engage more effectively and actively with its citizens.</a:t>
            </a:r>
          </a:p>
          <a:p>
            <a:endParaRPr lang="en-US" sz="2800" dirty="0"/>
          </a:p>
          <a:p>
            <a:r>
              <a:rPr lang="en-US" sz="2800" dirty="0" smtClean="0"/>
              <a:t>Prime Minister Narendra Modi’s vision ‘Digital India’, has a plan to build 100 smart cities across the country. Modi in his speech said, “Cities in the past were built on riverbanks. They are now built along highways. But in the future, they will be built based on availability of optical fiber networks and next-generation infrastructure.”</a:t>
            </a:r>
            <a:endParaRPr lang="en-US" sz="2800" dirty="0"/>
          </a:p>
        </p:txBody>
      </p:sp>
    </p:spTree>
    <p:extLst>
      <p:ext uri="{BB962C8B-B14F-4D97-AF65-F5344CB8AC3E}">
        <p14:creationId xmlns:p14="http://schemas.microsoft.com/office/powerpoint/2010/main" xmlns="" val="7077313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prstGeom prst="rect">
            <a:avLst/>
          </a:prstGeom>
          <a:blipFill>
            <a:blip r:embed="rId2" cstate="print"/>
            <a:stretch>
              <a:fillRect/>
            </a:stretch>
          </a:blipFill>
        </p:spPr>
        <p:txBody>
          <a:bodyPr wrap="square" lIns="0" tIns="0" rIns="0" bIns="0" rtlCol="0"/>
          <a:lstStyle/>
          <a:p>
            <a:endParaRPr dirty="0"/>
          </a:p>
        </p:txBody>
      </p:sp>
      <p:sp>
        <p:nvSpPr>
          <p:cNvPr id="4" name="object 4"/>
          <p:cNvSpPr/>
          <p:nvPr/>
        </p:nvSpPr>
        <p:spPr>
          <a:xfrm>
            <a:off x="10645140" y="6079234"/>
            <a:ext cx="973836" cy="778764"/>
          </a:xfrm>
          <a:prstGeom prst="rect">
            <a:avLst/>
          </a:prstGeom>
          <a:blipFill>
            <a:blip r:embed="rId3" cstate="print"/>
            <a:stretch>
              <a:fillRect/>
            </a:stretch>
          </a:blipFill>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466</TotalTime>
  <Words>1610</Words>
  <Application>Microsoft Office PowerPoint</Application>
  <PresentationFormat>Custom</PresentationFormat>
  <Paragraphs>216</Paragraphs>
  <Slides>48</Slides>
  <Notes>1</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Office Theme</vt:lpstr>
      <vt:lpstr>Slide 1</vt:lpstr>
      <vt:lpstr>Contents</vt:lpstr>
      <vt:lpstr>Slide 3</vt:lpstr>
      <vt:lpstr>Slide 4</vt:lpstr>
      <vt:lpstr>IOT MARKET FORECAST</vt:lpstr>
      <vt:lpstr>IOT CURRENT APPLICATIONS</vt:lpstr>
      <vt:lpstr>Slide 7</vt:lpstr>
      <vt:lpstr>Slide 8</vt:lpstr>
      <vt:lpstr>Slide 9</vt:lpstr>
      <vt:lpstr>Jamshedpur – A Smart City</vt:lpstr>
      <vt:lpstr>Smart Bins</vt:lpstr>
      <vt:lpstr>Slide 12</vt:lpstr>
      <vt:lpstr>Smart Parking</vt:lpstr>
      <vt:lpstr>Slide 14</vt:lpstr>
      <vt:lpstr>Smart Lighting </vt:lpstr>
      <vt:lpstr>Slide 16</vt:lpstr>
      <vt:lpstr>Smart Manholes </vt:lpstr>
      <vt:lpstr>Manholes installed with sensors fitted with lora modules in Jamshedpur.</vt:lpstr>
      <vt:lpstr>Water Tank Level Detector </vt:lpstr>
      <vt:lpstr>Water tank level sensor installed in Kadma, jamshedpur.</vt:lpstr>
      <vt:lpstr>Smart Pond Management System</vt:lpstr>
      <vt:lpstr>Intrusion Detectors </vt:lpstr>
      <vt:lpstr>Smart Transformer Monitoring System </vt:lpstr>
      <vt:lpstr>Slide 24</vt:lpstr>
      <vt:lpstr>Slide 25</vt:lpstr>
      <vt:lpstr>Slide 26</vt:lpstr>
      <vt:lpstr>Network Architecture </vt:lpstr>
      <vt:lpstr>LoRaWAN</vt:lpstr>
      <vt:lpstr>Slide 29</vt:lpstr>
      <vt:lpstr>Slide 30</vt:lpstr>
      <vt:lpstr>Slide 31</vt:lpstr>
      <vt:lpstr>Slide 32</vt:lpstr>
      <vt:lpstr>Slide 33</vt:lpstr>
      <vt:lpstr>Battery Lifetime  </vt:lpstr>
      <vt:lpstr>Security </vt:lpstr>
      <vt:lpstr>Network Capacity  </vt:lpstr>
      <vt:lpstr>Slide 37</vt:lpstr>
      <vt:lpstr>Frequency Band Of Lora Operation</vt:lpstr>
      <vt:lpstr>Slide 39</vt:lpstr>
      <vt:lpstr>Hardware</vt:lpstr>
      <vt:lpstr>Dashboard</vt:lpstr>
      <vt:lpstr>ISO 37120</vt:lpstr>
      <vt:lpstr> 1 Scope 2 Normative references 3 Terms and definitions 4 City indicators 5 Economy 6 Education 7 Energy 8 Environment 9 Finance 10 Fire and emergency response 11 Governance </vt:lpstr>
      <vt:lpstr>WCCD</vt:lpstr>
      <vt:lpstr>CERTIFICATIONS</vt:lpstr>
      <vt:lpstr>WCCD AND TATA TRUSTS</vt:lpstr>
      <vt:lpstr>Pune – Platinum Certification  </vt:lpstr>
      <vt:lpstr>CITY DATA</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RITESH PANDEY</dc:creator>
  <cp:lastModifiedBy>hp</cp:lastModifiedBy>
  <cp:revision>43</cp:revision>
  <dcterms:created xsi:type="dcterms:W3CDTF">2017-07-05T06:26:53Z</dcterms:created>
  <dcterms:modified xsi:type="dcterms:W3CDTF">2018-06-13T10:17:56Z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2016-01-03T00:00:00Z</vt:filetime>
  </property>
  <property fmtid="{D5CDD505-2E9C-101B-9397-08002B2CF9AE}" pid="3" name="Creator">
    <vt:lpwstr>Microsoft® PowerPoint® 2013</vt:lpwstr>
  </property>
  <property fmtid="{D5CDD505-2E9C-101B-9397-08002B2CF9AE}" pid="4" name="LastSaved">
    <vt:filetime>2017-07-05T00:00:00Z</vt:filetime>
  </property>
</Properties>
</file>